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sldIdLst>
    <p:sldId id="256" r:id="rId6"/>
    <p:sldId id="283" r:id="rId7"/>
    <p:sldId id="281" r:id="rId8"/>
    <p:sldId id="259" r:id="rId9"/>
    <p:sldId id="269" r:id="rId10"/>
    <p:sldId id="277" r:id="rId11"/>
    <p:sldId id="284" r:id="rId12"/>
    <p:sldId id="270" r:id="rId13"/>
    <p:sldId id="262" r:id="rId14"/>
    <p:sldId id="275" r:id="rId15"/>
    <p:sldId id="285" r:id="rId16"/>
  </p:sldIdLst>
  <p:sldSz cx="10693400" cy="7556500"/>
  <p:notesSz cx="10693400" cy="7556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7A65"/>
    <a:srgbClr val="0000FF"/>
    <a:srgbClr val="0066FF"/>
    <a:srgbClr val="1F497D"/>
    <a:srgbClr val="FBFDFE"/>
    <a:srgbClr val="537189"/>
    <a:srgbClr val="224766"/>
    <a:srgbClr val="96AAC2"/>
    <a:srgbClr val="3A5B77"/>
    <a:srgbClr val="82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7806C-328E-4403-ABC2-D13953409B76}" v="11" dt="2024-02-23T09:33:07.1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8190" y="2614225"/>
            <a:ext cx="3397018" cy="1232535"/>
          </a:xfrm>
          <a:prstGeom prst="rect">
            <a:avLst/>
          </a:prstGeom>
        </p:spPr>
        <p:txBody>
          <a:bodyPr wrap="square" lIns="0" tIns="0" rIns="0" bIns="0">
            <a:spAutoFit/>
          </a:bodyPr>
          <a:lstStyle>
            <a:lvl1pPr>
              <a:defRPr sz="3750" b="0" i="0">
                <a:solidFill>
                  <a:srgbClr val="967A65"/>
                </a:solidFill>
                <a:latin typeface="Arial Narrow"/>
                <a:cs typeface="Arial Narrow"/>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sz="1600" b="0" i="0">
                <a:solidFill>
                  <a:srgbClr val="967A65"/>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rgbClr val="967A65"/>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sz="1600" b="0" i="0">
                <a:solidFill>
                  <a:srgbClr val="967A65"/>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rgbClr val="967A65"/>
                </a:solidFill>
                <a:latin typeface="Arial Narrow"/>
                <a:cs typeface="Arial Narrow"/>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04" y="770762"/>
            <a:ext cx="10692765" cy="6014720"/>
          </a:xfrm>
          <a:custGeom>
            <a:avLst/>
            <a:gdLst/>
            <a:ahLst/>
            <a:cxnLst/>
            <a:rect l="l" t="t" r="r" b="b"/>
            <a:pathLst>
              <a:path w="10692765" h="6014720">
                <a:moveTo>
                  <a:pt x="10692383" y="6014465"/>
                </a:moveTo>
                <a:lnTo>
                  <a:pt x="10692383" y="0"/>
                </a:lnTo>
                <a:lnTo>
                  <a:pt x="0" y="0"/>
                </a:lnTo>
                <a:lnTo>
                  <a:pt x="0" y="6014465"/>
                </a:lnTo>
                <a:lnTo>
                  <a:pt x="10692383" y="6014465"/>
                </a:lnTo>
                <a:close/>
              </a:path>
            </a:pathLst>
          </a:custGeom>
          <a:solidFill>
            <a:srgbClr val="FBFDFE"/>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41107" y="4862702"/>
            <a:ext cx="10012978" cy="1922525"/>
          </a:xfrm>
          <a:prstGeom prst="rect">
            <a:avLst/>
          </a:prstGeom>
        </p:spPr>
      </p:pic>
      <p:pic>
        <p:nvPicPr>
          <p:cNvPr id="18" name="bg object 18"/>
          <p:cNvPicPr/>
          <p:nvPr/>
        </p:nvPicPr>
        <p:blipFill>
          <a:blip r:embed="rId3" cstate="print"/>
          <a:stretch>
            <a:fillRect/>
          </a:stretch>
        </p:blipFill>
        <p:spPr>
          <a:xfrm>
            <a:off x="341107" y="1642917"/>
            <a:ext cx="10012978" cy="1033592"/>
          </a:xfrm>
          <a:prstGeom prst="rect">
            <a:avLst/>
          </a:prstGeom>
        </p:spPr>
      </p:pic>
      <p:sp>
        <p:nvSpPr>
          <p:cNvPr id="19" name="bg object 19"/>
          <p:cNvSpPr/>
          <p:nvPr/>
        </p:nvSpPr>
        <p:spPr>
          <a:xfrm>
            <a:off x="1397" y="2676512"/>
            <a:ext cx="10692765" cy="2186305"/>
          </a:xfrm>
          <a:custGeom>
            <a:avLst/>
            <a:gdLst/>
            <a:ahLst/>
            <a:cxnLst/>
            <a:rect l="l" t="t" r="r" b="b"/>
            <a:pathLst>
              <a:path w="10692765" h="2186304">
                <a:moveTo>
                  <a:pt x="339699" y="0"/>
                </a:moveTo>
                <a:lnTo>
                  <a:pt x="0" y="0"/>
                </a:lnTo>
                <a:lnTo>
                  <a:pt x="0" y="2186203"/>
                </a:lnTo>
                <a:lnTo>
                  <a:pt x="339699" y="2186203"/>
                </a:lnTo>
                <a:lnTo>
                  <a:pt x="339699" y="0"/>
                </a:lnTo>
                <a:close/>
              </a:path>
              <a:path w="10692765" h="2186304">
                <a:moveTo>
                  <a:pt x="10692384" y="0"/>
                </a:moveTo>
                <a:lnTo>
                  <a:pt x="10352684" y="0"/>
                </a:lnTo>
                <a:lnTo>
                  <a:pt x="10352684" y="2186203"/>
                </a:lnTo>
                <a:lnTo>
                  <a:pt x="10692384" y="2186203"/>
                </a:lnTo>
                <a:lnTo>
                  <a:pt x="10692384" y="0"/>
                </a:lnTo>
                <a:close/>
              </a:path>
            </a:pathLst>
          </a:custGeom>
          <a:solidFill>
            <a:srgbClr val="FDFEFF"/>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341107" y="2676509"/>
            <a:ext cx="10012978" cy="2186193"/>
          </a:xfrm>
          <a:prstGeom prst="rect">
            <a:avLst/>
          </a:prstGeom>
        </p:spPr>
      </p:pic>
      <p:sp>
        <p:nvSpPr>
          <p:cNvPr id="2" name="Holder 2"/>
          <p:cNvSpPr>
            <a:spLocks noGrp="1"/>
          </p:cNvSpPr>
          <p:nvPr>
            <p:ph type="title"/>
          </p:nvPr>
        </p:nvSpPr>
        <p:spPr/>
        <p:txBody>
          <a:bodyPr lIns="0" tIns="0" rIns="0" bIns="0"/>
          <a:lstStyle>
            <a:lvl1pPr>
              <a:defRPr sz="3750" b="0" i="0">
                <a:solidFill>
                  <a:srgbClr val="967A65"/>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04" y="770762"/>
            <a:ext cx="10692765" cy="6014720"/>
          </a:xfrm>
          <a:custGeom>
            <a:avLst/>
            <a:gdLst/>
            <a:ahLst/>
            <a:cxnLst/>
            <a:rect l="l" t="t" r="r" b="b"/>
            <a:pathLst>
              <a:path w="10692765" h="6014720">
                <a:moveTo>
                  <a:pt x="10692383" y="6014465"/>
                </a:moveTo>
                <a:lnTo>
                  <a:pt x="10692383" y="0"/>
                </a:lnTo>
                <a:lnTo>
                  <a:pt x="0" y="0"/>
                </a:lnTo>
                <a:lnTo>
                  <a:pt x="0" y="6014465"/>
                </a:lnTo>
                <a:lnTo>
                  <a:pt x="10692383" y="6014465"/>
                </a:lnTo>
                <a:close/>
              </a:path>
            </a:pathLst>
          </a:custGeom>
          <a:solidFill>
            <a:srgbClr val="FBFDFE"/>
          </a:solidFill>
        </p:spPr>
        <p:txBody>
          <a:bodyPr wrap="square" lIns="0" tIns="0" rIns="0" bIns="0" rtlCol="0"/>
          <a:lstStyle/>
          <a:p>
            <a:endParaRPr/>
          </a:p>
        </p:txBody>
      </p:sp>
      <p:sp>
        <p:nvSpPr>
          <p:cNvPr id="2" name="Holder 2"/>
          <p:cNvSpPr>
            <a:spLocks noGrp="1"/>
          </p:cNvSpPr>
          <p:nvPr>
            <p:ph type="title"/>
          </p:nvPr>
        </p:nvSpPr>
        <p:spPr>
          <a:xfrm>
            <a:off x="223561" y="372782"/>
            <a:ext cx="10246276" cy="1969001"/>
          </a:xfrm>
          <a:prstGeom prst="rect">
            <a:avLst/>
          </a:prstGeom>
        </p:spPr>
        <p:txBody>
          <a:bodyPr wrap="square" lIns="0" tIns="0" rIns="0" bIns="0">
            <a:spAutoFit/>
          </a:bodyPr>
          <a:lstStyle>
            <a:lvl1pPr>
              <a:defRPr sz="3750" b="0" i="0">
                <a:solidFill>
                  <a:srgbClr val="967A65"/>
                </a:solidFill>
                <a:latin typeface="Arial Narrow"/>
                <a:cs typeface="Arial Narrow"/>
              </a:defRPr>
            </a:lvl1pPr>
          </a:lstStyle>
          <a:p>
            <a:endParaRPr/>
          </a:p>
        </p:txBody>
      </p:sp>
      <p:sp>
        <p:nvSpPr>
          <p:cNvPr id="3" name="Holder 3"/>
          <p:cNvSpPr>
            <a:spLocks noGrp="1"/>
          </p:cNvSpPr>
          <p:nvPr>
            <p:ph type="body" idx="1"/>
          </p:nvPr>
        </p:nvSpPr>
        <p:spPr>
          <a:xfrm>
            <a:off x="3943105" y="2053485"/>
            <a:ext cx="6448425" cy="4405630"/>
          </a:xfrm>
          <a:prstGeom prst="rect">
            <a:avLst/>
          </a:prstGeom>
        </p:spPr>
        <p:txBody>
          <a:bodyPr wrap="square" lIns="0" tIns="0" rIns="0" bIns="0">
            <a:spAutoFit/>
          </a:bodyPr>
          <a:lstStyle>
            <a:lvl1pPr>
              <a:defRPr sz="1600" b="0" i="0">
                <a:solidFill>
                  <a:srgbClr val="967A65"/>
                </a:solidFill>
                <a:latin typeface="Arial Narrow"/>
                <a:cs typeface="Arial Narrow"/>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3/6/2024</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hyperlink" Target="mailto:Karine.fiedler@cebpl.caisse-epargne.fr" TargetMode="External"/><Relationship Id="rId3" Type="http://schemas.openxmlformats.org/officeDocument/2006/relationships/hyperlink" Target="mailto:ChallengeVoileBPCE2024@BPGO.FR" TargetMode="External"/><Relationship Id="rId7" Type="http://schemas.openxmlformats.org/officeDocument/2006/relationships/hyperlink" Target="mailto:david.leroux@cebpl.caisse-epargne.fr" TargetMode="Externa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hyperlink" Target="mailto:david.chedmail@bpgo.fr" TargetMode="External"/><Relationship Id="rId11" Type="http://schemas.openxmlformats.org/officeDocument/2006/relationships/image" Target="../media/image26.png"/><Relationship Id="rId5" Type="http://schemas.openxmlformats.org/officeDocument/2006/relationships/hyperlink" Target="mailto:sebcommingbs@outlook.fr" TargetMode="External"/><Relationship Id="rId10" Type="http://schemas.openxmlformats.org/officeDocument/2006/relationships/image" Target="../media/image11.png"/><Relationship Id="rId4" Type="http://schemas.openxmlformats.org/officeDocument/2006/relationships/image" Target="../media/image4.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4.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ChallengeVoileBPCE2024@BPGO.FR" TargetMode="External"/><Relationship Id="rId7" Type="http://schemas.openxmlformats.org/officeDocument/2006/relationships/image" Target="../media/image5.png"/><Relationship Id="rId2" Type="http://schemas.openxmlformats.org/officeDocument/2006/relationships/hyperlink" Target="mailto:sebcommingbs@outlook.fr" TargetMode="Externa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14.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5644" y="1456753"/>
            <a:ext cx="10693400" cy="1824795"/>
          </a:xfrm>
          <a:prstGeom prst="rect">
            <a:avLst/>
          </a:prstGeom>
        </p:spPr>
        <p:txBody>
          <a:bodyPr vert="horz" wrap="square" lIns="0" tIns="192405" rIns="0" bIns="0" rtlCol="0">
            <a:spAutoFit/>
          </a:bodyPr>
          <a:lstStyle/>
          <a:p>
            <a:pPr marL="12700" marR="5080" indent="147320" algn="ctr">
              <a:lnSpc>
                <a:spcPts val="6270"/>
              </a:lnSpc>
              <a:spcBef>
                <a:spcPts val="1515"/>
              </a:spcBef>
            </a:pPr>
            <a:r>
              <a:rPr lang="fr-FR" sz="6000" b="1" spc="225" dirty="0">
                <a:solidFill>
                  <a:srgbClr val="7030A0"/>
                </a:solidFill>
                <a:latin typeface="Calibri"/>
                <a:cs typeface="Calibri"/>
              </a:rPr>
              <a:t>Chal</a:t>
            </a:r>
            <a:r>
              <a:rPr lang="fr-FR" sz="6000" b="1" spc="-305" dirty="0">
                <a:solidFill>
                  <a:srgbClr val="7030A0"/>
                </a:solidFill>
                <a:latin typeface="Arial Narrow"/>
                <a:cs typeface="Arial Narrow"/>
              </a:rPr>
              <a:t>l</a:t>
            </a:r>
            <a:r>
              <a:rPr lang="fr-FR" sz="6000" b="1" spc="-305" dirty="0">
                <a:solidFill>
                  <a:srgbClr val="7030A0"/>
                </a:solidFill>
                <a:latin typeface="Calibri"/>
                <a:cs typeface="Calibri"/>
              </a:rPr>
              <a:t>enge</a:t>
            </a:r>
            <a:r>
              <a:rPr lang="fr-FR" sz="6000" b="1" spc="-350" dirty="0">
                <a:solidFill>
                  <a:srgbClr val="7030A0"/>
                </a:solidFill>
                <a:latin typeface="Calibri"/>
                <a:cs typeface="Calibri"/>
              </a:rPr>
              <a:t> Voile</a:t>
            </a:r>
            <a:r>
              <a:rPr lang="fr-FR" sz="6000" b="1" spc="80" dirty="0">
                <a:solidFill>
                  <a:srgbClr val="7030A0"/>
                </a:solidFill>
                <a:latin typeface="Times New Roman"/>
                <a:cs typeface="Times New Roman"/>
              </a:rPr>
              <a:t> BPCE</a:t>
            </a:r>
            <a:br>
              <a:rPr lang="fr-FR" sz="6000" b="1" spc="80" dirty="0">
                <a:solidFill>
                  <a:srgbClr val="7030A0"/>
                </a:solidFill>
                <a:latin typeface="Times New Roman"/>
                <a:cs typeface="Times New Roman"/>
              </a:rPr>
            </a:br>
            <a:r>
              <a:rPr sz="6000" b="1" spc="254" dirty="0">
                <a:solidFill>
                  <a:srgbClr val="7030A0"/>
                </a:solidFill>
                <a:latin typeface="Calibri"/>
                <a:cs typeface="Calibri"/>
              </a:rPr>
              <a:t>20</a:t>
            </a:r>
            <a:r>
              <a:rPr lang="fr-FR" sz="6000" b="1" spc="254" dirty="0">
                <a:solidFill>
                  <a:srgbClr val="7030A0"/>
                </a:solidFill>
                <a:latin typeface="Calibri"/>
                <a:cs typeface="Calibri"/>
              </a:rPr>
              <a:t>24</a:t>
            </a:r>
            <a:endParaRPr sz="6000" dirty="0">
              <a:solidFill>
                <a:srgbClr val="7030A0"/>
              </a:solidFill>
              <a:latin typeface="Calibri"/>
              <a:cs typeface="Calibri"/>
            </a:endParaRPr>
          </a:p>
        </p:txBody>
      </p:sp>
      <p:pic>
        <p:nvPicPr>
          <p:cNvPr id="12" name="object 12"/>
          <p:cNvPicPr/>
          <p:nvPr/>
        </p:nvPicPr>
        <p:blipFill>
          <a:blip r:embed="rId2" cstate="print"/>
          <a:stretch>
            <a:fillRect/>
          </a:stretch>
        </p:blipFill>
        <p:spPr>
          <a:xfrm>
            <a:off x="850900" y="411248"/>
            <a:ext cx="1095624" cy="1194506"/>
          </a:xfrm>
          <a:prstGeom prst="rect">
            <a:avLst/>
          </a:prstGeom>
        </p:spPr>
      </p:pic>
      <p:sp>
        <p:nvSpPr>
          <p:cNvPr id="18" name="Titre 1">
            <a:extLst>
              <a:ext uri="{FF2B5EF4-FFF2-40B4-BE49-F238E27FC236}">
                <a16:creationId xmlns:a16="http://schemas.microsoft.com/office/drawing/2014/main" id="{D6249BDD-42D1-E534-8F99-19C8F2CF2EB4}"/>
              </a:ext>
            </a:extLst>
          </p:cNvPr>
          <p:cNvSpPr txBox="1">
            <a:spLocks/>
          </p:cNvSpPr>
          <p:nvPr/>
        </p:nvSpPr>
        <p:spPr>
          <a:xfrm>
            <a:off x="-5644" y="3273607"/>
            <a:ext cx="10693400" cy="1066852"/>
          </a:xfrm>
          <a:prstGeom prst="rect">
            <a:avLst/>
          </a:prstGeom>
        </p:spPr>
        <p:txBody>
          <a:bodyPr wrap="square" lIns="0" tIns="0" rIns="0" bIns="0" anchor="b">
            <a:noAutofit/>
          </a:bodyPr>
          <a:lstStyle>
            <a:lvl1pPr>
              <a:defRPr sz="3750" b="0" i="0">
                <a:solidFill>
                  <a:srgbClr val="967A65"/>
                </a:solidFill>
                <a:latin typeface="Arial Narrow"/>
                <a:ea typeface="+mj-ea"/>
                <a:cs typeface="Arial Narrow"/>
              </a:defRPr>
            </a:lvl1pPr>
          </a:lstStyle>
          <a:p>
            <a:pPr algn="ctr"/>
            <a:r>
              <a:rPr lang="fr-FR" sz="3400" b="1" dirty="0">
                <a:solidFill>
                  <a:srgbClr val="7030A0"/>
                </a:solidFill>
                <a:latin typeface="Cambria Math"/>
                <a:ea typeface="Cambria Math"/>
              </a:rPr>
              <a:t>37</a:t>
            </a:r>
            <a:r>
              <a:rPr lang="fr-FR" sz="3400" b="1" baseline="30000" dirty="0">
                <a:solidFill>
                  <a:srgbClr val="7030A0"/>
                </a:solidFill>
                <a:latin typeface="Cambria Math"/>
                <a:ea typeface="Cambria Math"/>
              </a:rPr>
              <a:t>ème</a:t>
            </a:r>
            <a:r>
              <a:rPr lang="fr-FR" sz="3400" b="1" dirty="0">
                <a:solidFill>
                  <a:srgbClr val="7030A0"/>
                </a:solidFill>
                <a:latin typeface="Cambria Math"/>
                <a:ea typeface="Cambria Math"/>
              </a:rPr>
              <a:t> Challenge Voile BPCE </a:t>
            </a:r>
            <a:endParaRPr lang="fr-FR" sz="1600" b="1" dirty="0">
              <a:solidFill>
                <a:srgbClr val="7030A0"/>
              </a:solidFill>
              <a:latin typeface="Cambria Math"/>
              <a:ea typeface="Cambria Math"/>
            </a:endParaRPr>
          </a:p>
          <a:p>
            <a:pPr algn="ctr"/>
            <a:r>
              <a:rPr lang="fr-FR" sz="1600" b="1" dirty="0">
                <a:solidFill>
                  <a:srgbClr val="7030A0"/>
                </a:solidFill>
                <a:latin typeface="Cambria Math"/>
                <a:ea typeface="Cambria Math"/>
              </a:rPr>
              <a:t>La Trinité Sur Mer </a:t>
            </a:r>
          </a:p>
          <a:p>
            <a:pPr algn="ctr"/>
            <a:r>
              <a:rPr lang="fr-FR" sz="1600" b="1" dirty="0">
                <a:solidFill>
                  <a:srgbClr val="7030A0"/>
                </a:solidFill>
                <a:latin typeface="Cambria Math"/>
                <a:ea typeface="Cambria Math"/>
              </a:rPr>
              <a:t>du 27 au 30 septembre 2024</a:t>
            </a:r>
          </a:p>
        </p:txBody>
      </p:sp>
      <p:sp>
        <p:nvSpPr>
          <p:cNvPr id="19" name="Titre 1">
            <a:extLst>
              <a:ext uri="{FF2B5EF4-FFF2-40B4-BE49-F238E27FC236}">
                <a16:creationId xmlns:a16="http://schemas.microsoft.com/office/drawing/2014/main" id="{7254BC41-09B9-BAC2-8706-D997F4818CDE}"/>
              </a:ext>
            </a:extLst>
          </p:cNvPr>
          <p:cNvSpPr txBox="1">
            <a:spLocks/>
          </p:cNvSpPr>
          <p:nvPr/>
        </p:nvSpPr>
        <p:spPr>
          <a:xfrm>
            <a:off x="-5644" y="4464464"/>
            <a:ext cx="10693400" cy="381000"/>
          </a:xfrm>
          <a:prstGeom prst="rect">
            <a:avLst/>
          </a:prstGeom>
        </p:spPr>
        <p:txBody>
          <a:bodyPr wrap="square" lIns="0" tIns="0" rIns="0" bIns="0" anchor="b">
            <a:noAutofit/>
          </a:bodyPr>
          <a:lstStyle>
            <a:lvl1pPr>
              <a:defRPr sz="3750" b="0" i="0">
                <a:solidFill>
                  <a:srgbClr val="967A65"/>
                </a:solidFill>
                <a:latin typeface="Arial Narrow"/>
                <a:ea typeface="+mj-ea"/>
                <a:cs typeface="Arial Narrow"/>
              </a:defRPr>
            </a:lvl1pPr>
          </a:lstStyle>
          <a:p>
            <a:pPr algn="ctr"/>
            <a:r>
              <a:rPr lang="fr-FR" sz="2000" b="1" dirty="0">
                <a:solidFill>
                  <a:srgbClr val="7030A0"/>
                </a:solidFill>
                <a:latin typeface="Cambria Math"/>
                <a:ea typeface="Cambria Math"/>
              </a:rPr>
              <a:t>Organisé par</a:t>
            </a:r>
          </a:p>
        </p:txBody>
      </p:sp>
      <p:pic>
        <p:nvPicPr>
          <p:cNvPr id="5" name="Image 4">
            <a:extLst>
              <a:ext uri="{FF2B5EF4-FFF2-40B4-BE49-F238E27FC236}">
                <a16:creationId xmlns:a16="http://schemas.microsoft.com/office/drawing/2014/main" id="{8162A805-C74A-47DA-1B13-54F91F4897B3}"/>
              </a:ext>
            </a:extLst>
          </p:cNvPr>
          <p:cNvPicPr>
            <a:picLocks noChangeAspect="1"/>
          </p:cNvPicPr>
          <p:nvPr/>
        </p:nvPicPr>
        <p:blipFill>
          <a:blip r:embed="rId3"/>
          <a:stretch>
            <a:fillRect/>
          </a:stretch>
        </p:blipFill>
        <p:spPr>
          <a:xfrm>
            <a:off x="5684311" y="5307391"/>
            <a:ext cx="1964136" cy="545028"/>
          </a:xfrm>
          <a:prstGeom prst="rect">
            <a:avLst/>
          </a:prstGeom>
        </p:spPr>
      </p:pic>
      <p:pic>
        <p:nvPicPr>
          <p:cNvPr id="4" name="Image 3" descr="Une image contenant Caractère coloré, Graphique, graphisme, créativité&#10;&#10;Description générée automatiquement">
            <a:extLst>
              <a:ext uri="{FF2B5EF4-FFF2-40B4-BE49-F238E27FC236}">
                <a16:creationId xmlns:a16="http://schemas.microsoft.com/office/drawing/2014/main" id="{A5054DB9-D8FE-DF2B-B41E-308A8DFD8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1900" y="273837"/>
            <a:ext cx="1078251" cy="1704081"/>
          </a:xfrm>
          <a:prstGeom prst="rect">
            <a:avLst/>
          </a:prstGeom>
        </p:spPr>
      </p:pic>
      <p:pic>
        <p:nvPicPr>
          <p:cNvPr id="3" name="Image 2" descr="Une image contenant texte, Police, Graphique, logo&#10;&#10;Description générée automatiquement">
            <a:extLst>
              <a:ext uri="{FF2B5EF4-FFF2-40B4-BE49-F238E27FC236}">
                <a16:creationId xmlns:a16="http://schemas.microsoft.com/office/drawing/2014/main" id="{ACE27D06-C373-E5CC-532A-3978339CE1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7402" y="5168070"/>
            <a:ext cx="1706166" cy="9892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03900" y="555374"/>
            <a:ext cx="3505200" cy="565539"/>
          </a:xfrm>
          <a:prstGeom prst="rect">
            <a:avLst/>
          </a:prstGeom>
        </p:spPr>
        <p:txBody>
          <a:bodyPr vert="horz" wrap="square" lIns="0" tIns="11430" rIns="0" bIns="0" rtlCol="0">
            <a:spAutoFit/>
          </a:bodyPr>
          <a:lstStyle/>
          <a:p>
            <a:pPr marL="12700" algn="r">
              <a:lnSpc>
                <a:spcPct val="100000"/>
              </a:lnSpc>
              <a:spcBef>
                <a:spcPts val="90"/>
              </a:spcBef>
            </a:pPr>
            <a:r>
              <a:rPr lang="fr-FR" sz="3600" b="1" spc="80" dirty="0">
                <a:solidFill>
                  <a:srgbClr val="7030A0"/>
                </a:solidFill>
                <a:latin typeface="+mn-lt"/>
                <a:cs typeface="Gill Sans MT"/>
              </a:rPr>
              <a:t>Hébergement</a:t>
            </a:r>
            <a:endParaRPr sz="3600" b="1" spc="-30" dirty="0">
              <a:solidFill>
                <a:srgbClr val="7030A0"/>
              </a:solidFill>
              <a:latin typeface="+mn-lt"/>
              <a:cs typeface="Gill Sans MT"/>
            </a:endParaRPr>
          </a:p>
        </p:txBody>
      </p:sp>
      <p:sp>
        <p:nvSpPr>
          <p:cNvPr id="7" name="object 7"/>
          <p:cNvSpPr txBox="1"/>
          <p:nvPr/>
        </p:nvSpPr>
        <p:spPr>
          <a:xfrm>
            <a:off x="4743496" y="1406535"/>
            <a:ext cx="4464096" cy="947054"/>
          </a:xfrm>
          <a:prstGeom prst="rect">
            <a:avLst/>
          </a:prstGeom>
        </p:spPr>
        <p:txBody>
          <a:bodyPr vert="horz" wrap="square" lIns="0" tIns="92075" rIns="0" bIns="0" rtlCol="0">
            <a:spAutoFit/>
          </a:bodyPr>
          <a:lstStyle/>
          <a:p>
            <a:pPr marL="12700">
              <a:lnSpc>
                <a:spcPct val="100000"/>
              </a:lnSpc>
              <a:spcAft>
                <a:spcPts val="900"/>
              </a:spcAft>
            </a:pPr>
            <a:r>
              <a:rPr lang="fr-FR" sz="1600" b="1" spc="215" dirty="0">
                <a:solidFill>
                  <a:srgbClr val="7030A0"/>
                </a:solidFill>
                <a:latin typeface="Gill Sans MT" panose="020B0502020104020203" pitchFamily="34" charset="0"/>
                <a:cs typeface="Calibri"/>
              </a:rPr>
              <a:t>CAMPING PARADIS LES PALMIERS</a:t>
            </a:r>
            <a:endParaRPr sz="1600" dirty="0">
              <a:solidFill>
                <a:srgbClr val="7030A0"/>
              </a:solidFill>
              <a:latin typeface="Gill Sans MT" panose="020B0502020104020203" pitchFamily="34" charset="0"/>
              <a:cs typeface="Calibri"/>
            </a:endParaRPr>
          </a:p>
          <a:p>
            <a:pPr marL="12700">
              <a:lnSpc>
                <a:spcPct val="100000"/>
              </a:lnSpc>
            </a:pPr>
            <a:r>
              <a:rPr lang="fr-FR" sz="1600" spc="45" dirty="0">
                <a:solidFill>
                  <a:schemeClr val="tx1"/>
                </a:solidFill>
                <a:latin typeface="Gill Sans MT" panose="020B0502020104020203" pitchFamily="34" charset="0"/>
                <a:cs typeface="Gill Sans MT"/>
              </a:rPr>
              <a:t>2 Route de </a:t>
            </a:r>
            <a:r>
              <a:rPr lang="fr-FR" sz="1600" spc="45" dirty="0" err="1">
                <a:solidFill>
                  <a:schemeClr val="tx1"/>
                </a:solidFill>
                <a:latin typeface="Gill Sans MT" panose="020B0502020104020203" pitchFamily="34" charset="0"/>
                <a:cs typeface="Gill Sans MT"/>
              </a:rPr>
              <a:t>Kernivilit</a:t>
            </a:r>
            <a:endParaRPr lang="fr-FR" sz="1600" spc="45" dirty="0">
              <a:solidFill>
                <a:schemeClr val="tx1"/>
              </a:solidFill>
              <a:latin typeface="Gill Sans MT" panose="020B0502020104020203" pitchFamily="34" charset="0"/>
              <a:cs typeface="Gill Sans MT"/>
            </a:endParaRPr>
          </a:p>
          <a:p>
            <a:pPr marL="12700">
              <a:lnSpc>
                <a:spcPct val="100000"/>
              </a:lnSpc>
            </a:pPr>
            <a:r>
              <a:rPr lang="fr-FR" sz="1600" spc="45" dirty="0">
                <a:solidFill>
                  <a:schemeClr val="tx1"/>
                </a:solidFill>
                <a:latin typeface="Gill Sans MT" panose="020B0502020104020203" pitchFamily="34" charset="0"/>
                <a:cs typeface="Gill Sans MT"/>
              </a:rPr>
              <a:t>56470 Saint-Philibert</a:t>
            </a:r>
            <a:endParaRPr sz="1600" dirty="0">
              <a:solidFill>
                <a:schemeClr val="tx1"/>
              </a:solidFill>
              <a:latin typeface="Gill Sans MT"/>
              <a:cs typeface="Gill Sans MT"/>
            </a:endParaRPr>
          </a:p>
        </p:txBody>
      </p:sp>
      <p:sp>
        <p:nvSpPr>
          <p:cNvPr id="14" name="object 7">
            <a:extLst>
              <a:ext uri="{FF2B5EF4-FFF2-40B4-BE49-F238E27FC236}">
                <a16:creationId xmlns:a16="http://schemas.microsoft.com/office/drawing/2014/main" id="{EECD81D8-A4EB-D51F-8E91-4B730514B4C0}"/>
              </a:ext>
            </a:extLst>
          </p:cNvPr>
          <p:cNvSpPr/>
          <p:nvPr/>
        </p:nvSpPr>
        <p:spPr>
          <a:xfrm>
            <a:off x="0" y="770890"/>
            <a:ext cx="2276475" cy="6014720"/>
          </a:xfrm>
          <a:custGeom>
            <a:avLst/>
            <a:gdLst/>
            <a:ahLst/>
            <a:cxnLst/>
            <a:rect l="l" t="t" r="r" b="b"/>
            <a:pathLst>
              <a:path w="2276475" h="6014720">
                <a:moveTo>
                  <a:pt x="2275906" y="6014465"/>
                </a:moveTo>
                <a:lnTo>
                  <a:pt x="2275906" y="0"/>
                </a:lnTo>
                <a:lnTo>
                  <a:pt x="0" y="0"/>
                </a:lnTo>
                <a:lnTo>
                  <a:pt x="0" y="6014465"/>
                </a:lnTo>
                <a:lnTo>
                  <a:pt x="2275906" y="6014465"/>
                </a:lnTo>
                <a:close/>
              </a:path>
            </a:pathLst>
          </a:custGeom>
          <a:solidFill>
            <a:srgbClr val="224766"/>
          </a:solidFill>
        </p:spPr>
        <p:txBody>
          <a:bodyPr wrap="square" lIns="0" tIns="0" rIns="0" bIns="0" rtlCol="0"/>
          <a:lstStyle/>
          <a:p>
            <a:endParaRPr/>
          </a:p>
        </p:txBody>
      </p:sp>
      <p:sp>
        <p:nvSpPr>
          <p:cNvPr id="19" name="object 4">
            <a:extLst>
              <a:ext uri="{FF2B5EF4-FFF2-40B4-BE49-F238E27FC236}">
                <a16:creationId xmlns:a16="http://schemas.microsoft.com/office/drawing/2014/main" id="{E01D9577-741C-A740-2F63-29D56B5B6553}"/>
              </a:ext>
            </a:extLst>
          </p:cNvPr>
          <p:cNvSpPr/>
          <p:nvPr/>
        </p:nvSpPr>
        <p:spPr>
          <a:xfrm>
            <a:off x="6613912" y="1090565"/>
            <a:ext cx="723265" cy="60325"/>
          </a:xfrm>
          <a:custGeom>
            <a:avLst/>
            <a:gdLst/>
            <a:ahLst/>
            <a:cxnLst/>
            <a:rect l="l" t="t" r="r" b="b"/>
            <a:pathLst>
              <a:path w="723265" h="60325">
                <a:moveTo>
                  <a:pt x="723031" y="60245"/>
                </a:moveTo>
                <a:lnTo>
                  <a:pt x="723031" y="0"/>
                </a:lnTo>
                <a:lnTo>
                  <a:pt x="0" y="0"/>
                </a:lnTo>
                <a:lnTo>
                  <a:pt x="0" y="60245"/>
                </a:lnTo>
                <a:lnTo>
                  <a:pt x="723031" y="60245"/>
                </a:lnTo>
                <a:close/>
              </a:path>
            </a:pathLst>
          </a:custGeom>
          <a:solidFill>
            <a:srgbClr val="7030A0"/>
          </a:solidFill>
        </p:spPr>
        <p:txBody>
          <a:bodyPr wrap="square" lIns="0" tIns="0" rIns="0" bIns="0" rtlCol="0"/>
          <a:lstStyle/>
          <a:p>
            <a:endParaRPr/>
          </a:p>
        </p:txBody>
      </p:sp>
      <p:pic>
        <p:nvPicPr>
          <p:cNvPr id="10" name="Picture 2" descr="Camping Les Palmiers, à Saint-Philibert | Saint-Philibert">
            <a:extLst>
              <a:ext uri="{FF2B5EF4-FFF2-40B4-BE49-F238E27FC236}">
                <a16:creationId xmlns:a16="http://schemas.microsoft.com/office/drawing/2014/main" id="{EF8187BB-5D3E-7F50-269C-232340BAF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132" y="1756678"/>
            <a:ext cx="1267248" cy="1267248"/>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9">
            <a:extLst>
              <a:ext uri="{FF2B5EF4-FFF2-40B4-BE49-F238E27FC236}">
                <a16:creationId xmlns:a16="http://schemas.microsoft.com/office/drawing/2014/main" id="{3F6A2B39-B007-762A-1A94-EDE3B6F5B87B}"/>
              </a:ext>
            </a:extLst>
          </p:cNvPr>
          <p:cNvSpPr txBox="1"/>
          <p:nvPr/>
        </p:nvSpPr>
        <p:spPr>
          <a:xfrm>
            <a:off x="3934039" y="6308110"/>
            <a:ext cx="59690" cy="274955"/>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pic>
        <p:nvPicPr>
          <p:cNvPr id="2050" name="Image 21" descr="Le port de La Trinité sur Mer">
            <a:extLst>
              <a:ext uri="{FF2B5EF4-FFF2-40B4-BE49-F238E27FC236}">
                <a16:creationId xmlns:a16="http://schemas.microsoft.com/office/drawing/2014/main" id="{99017D02-8039-1074-9294-5D6CF5429E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708"/>
          <a:stretch/>
        </p:blipFill>
        <p:spPr bwMode="auto">
          <a:xfrm>
            <a:off x="372761" y="1120728"/>
            <a:ext cx="3736362" cy="486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080E9566-0EE5-42A7-1F14-096784CE9894}"/>
              </a:ext>
            </a:extLst>
          </p:cNvPr>
          <p:cNvSpPr txBox="1"/>
          <p:nvPr/>
        </p:nvSpPr>
        <p:spPr>
          <a:xfrm>
            <a:off x="4721143" y="2833357"/>
            <a:ext cx="5516338" cy="4154984"/>
          </a:xfrm>
          <a:prstGeom prst="rect">
            <a:avLst/>
          </a:prstGeom>
          <a:noFill/>
        </p:spPr>
        <p:txBody>
          <a:bodyPr wrap="square">
            <a:spAutoFit/>
          </a:bodyPr>
          <a:lstStyle/>
          <a:p>
            <a:pPr algn="just"/>
            <a:r>
              <a:rPr lang="fr-FR" sz="1600" b="1" dirty="0">
                <a:solidFill>
                  <a:srgbClr val="7030A0"/>
                </a:solidFill>
                <a:effectLst/>
                <a:latin typeface="+mn-lt"/>
              </a:rPr>
              <a:t>La Trinité sur Mer</a:t>
            </a:r>
          </a:p>
          <a:p>
            <a:pPr algn="just"/>
            <a:r>
              <a:rPr lang="fr-FR" sz="1400" dirty="0">
                <a:solidFill>
                  <a:schemeClr val="tx1"/>
                </a:solidFill>
                <a:effectLst/>
                <a:latin typeface="+mn-lt"/>
              </a:rPr>
              <a:t>Pour un week-end de régate ou des vacances dans le Morbihan, la Trinité-sur-Mer est une escale incontournable de la Baie de Quiberon en Bretagne. Son port et ses plages sont propices à la découverte des sports nautiques et des plaisirs marins. </a:t>
            </a:r>
          </a:p>
          <a:p>
            <a:pPr algn="just"/>
            <a:r>
              <a:rPr lang="fr-FR" sz="1400" dirty="0">
                <a:solidFill>
                  <a:schemeClr val="tx1"/>
                </a:solidFill>
                <a:effectLst/>
                <a:latin typeface="+mn-lt"/>
              </a:rPr>
              <a:t>Que vous arriviez par terre ou par mer, le pont de </a:t>
            </a:r>
            <a:r>
              <a:rPr lang="fr-FR" sz="1400" dirty="0" err="1">
                <a:solidFill>
                  <a:schemeClr val="tx1"/>
                </a:solidFill>
                <a:effectLst/>
                <a:latin typeface="+mn-lt"/>
              </a:rPr>
              <a:t>Kerisper</a:t>
            </a:r>
            <a:r>
              <a:rPr lang="fr-FR" sz="1400" dirty="0">
                <a:solidFill>
                  <a:schemeClr val="tx1"/>
                </a:solidFill>
                <a:effectLst/>
                <a:latin typeface="+mn-lt"/>
              </a:rPr>
              <a:t> retiendra toute votre attention lors de votre découverte de cette station balnéaire. D’un côté, les barges ostréicoles sur la rivière de </a:t>
            </a:r>
            <a:r>
              <a:rPr lang="fr-FR" sz="1400" dirty="0" err="1">
                <a:solidFill>
                  <a:schemeClr val="tx1"/>
                </a:solidFill>
                <a:effectLst/>
                <a:latin typeface="+mn-lt"/>
              </a:rPr>
              <a:t>Crac’h</a:t>
            </a:r>
            <a:r>
              <a:rPr lang="fr-FR" sz="1400" dirty="0">
                <a:solidFill>
                  <a:schemeClr val="tx1"/>
                </a:solidFill>
                <a:effectLst/>
                <a:latin typeface="+mn-lt"/>
              </a:rPr>
              <a:t>, et de l’autre les multiples couleurs du port de plaisance de la Trinité-sur-Mer. </a:t>
            </a:r>
          </a:p>
          <a:p>
            <a:pPr algn="just"/>
            <a:r>
              <a:rPr lang="fr-FR" sz="1400" dirty="0">
                <a:solidFill>
                  <a:schemeClr val="tx1"/>
                </a:solidFill>
                <a:effectLst/>
                <a:latin typeface="+mn-lt"/>
              </a:rPr>
              <a:t>Plongez dans l'ambiance si particulière des quais du port, animés et bercés par le bruit des haubans sur les mâts des bateaux. Voiliers de plaisance alignés le long des pontons côtoient les multicoques qui fendent les océans. Le port est connu mondialement pour ses grandes compétitions nautiques tel que le Spi Ouest France et ses célèbres marins : Éric Tabarly, Olivier de Kersauson, Eugène </a:t>
            </a:r>
            <a:r>
              <a:rPr lang="fr-FR" sz="1400" dirty="0" err="1">
                <a:solidFill>
                  <a:schemeClr val="tx1"/>
                </a:solidFill>
                <a:effectLst/>
                <a:latin typeface="+mn-lt"/>
              </a:rPr>
              <a:t>Riguidel</a:t>
            </a:r>
            <a:r>
              <a:rPr lang="fr-FR" sz="1400" dirty="0">
                <a:solidFill>
                  <a:schemeClr val="tx1"/>
                </a:solidFill>
                <a:effectLst/>
                <a:latin typeface="+mn-lt"/>
              </a:rPr>
              <a:t>, Loïc Caradec. Aujourd’hui, encore, de grands marins en font leur port d’attache comme Francis </a:t>
            </a:r>
            <a:r>
              <a:rPr lang="fr-FR" sz="1400" dirty="0" err="1">
                <a:solidFill>
                  <a:schemeClr val="tx1"/>
                </a:solidFill>
                <a:effectLst/>
                <a:latin typeface="+mn-lt"/>
              </a:rPr>
              <a:t>Joyon</a:t>
            </a:r>
            <a:r>
              <a:rPr lang="fr-FR" sz="1400" dirty="0">
                <a:solidFill>
                  <a:schemeClr val="tx1"/>
                </a:solidFill>
                <a:effectLst/>
                <a:latin typeface="+mn-lt"/>
              </a:rPr>
              <a:t>, Yann Guichard ou Erwan Le Roux...</a:t>
            </a:r>
          </a:p>
          <a:p>
            <a:pPr algn="just"/>
            <a:r>
              <a:rPr lang="fr-FR" sz="1400" dirty="0">
                <a:solidFill>
                  <a:schemeClr val="tx1"/>
                </a:solidFill>
                <a:latin typeface="+mn-lt"/>
              </a:rPr>
              <a:t>(Site Baie de Quiberon)</a:t>
            </a:r>
          </a:p>
          <a:p>
            <a:pPr algn="just"/>
            <a:endParaRPr lang="fr-FR" sz="1200" i="1" dirty="0">
              <a:solidFill>
                <a:schemeClr val="tx2"/>
              </a:solidFill>
              <a:effectLst/>
              <a:latin typeface="+mn-lt"/>
            </a:endParaRPr>
          </a:p>
        </p:txBody>
      </p:sp>
      <p:pic>
        <p:nvPicPr>
          <p:cNvPr id="13" name="Image 12" descr="Une image contenant Caractère coloré, Graphique, graphisme, créativité&#10;&#10;Description générée automatiquement">
            <a:extLst>
              <a:ext uri="{FF2B5EF4-FFF2-40B4-BE49-F238E27FC236}">
                <a16:creationId xmlns:a16="http://schemas.microsoft.com/office/drawing/2014/main" id="{F94B1D4C-1017-5E6D-A71F-6F458EA6D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pic>
        <p:nvPicPr>
          <p:cNvPr id="15" name="object 12">
            <a:extLst>
              <a:ext uri="{FF2B5EF4-FFF2-40B4-BE49-F238E27FC236}">
                <a16:creationId xmlns:a16="http://schemas.microsoft.com/office/drawing/2014/main" id="{C8142764-82CD-0C5B-1C01-77C46952330B}"/>
              </a:ext>
            </a:extLst>
          </p:cNvPr>
          <p:cNvPicPr/>
          <p:nvPr/>
        </p:nvPicPr>
        <p:blipFill>
          <a:blip r:embed="rId5" cstate="print"/>
          <a:stretch>
            <a:fillRect/>
          </a:stretch>
        </p:blipFill>
        <p:spPr>
          <a:xfrm>
            <a:off x="877080" y="369900"/>
            <a:ext cx="990600" cy="1004802"/>
          </a:xfrm>
          <a:prstGeom prst="rect">
            <a:avLst/>
          </a:prstGeom>
        </p:spPr>
      </p:pic>
      <p:pic>
        <p:nvPicPr>
          <p:cNvPr id="4" name="Image 3">
            <a:extLst>
              <a:ext uri="{FF2B5EF4-FFF2-40B4-BE49-F238E27FC236}">
                <a16:creationId xmlns:a16="http://schemas.microsoft.com/office/drawing/2014/main" id="{F3618AA6-EE7C-A2B4-FA95-1B083F58EDDC}"/>
              </a:ext>
            </a:extLst>
          </p:cNvPr>
          <p:cNvPicPr>
            <a:picLocks noChangeAspect="1"/>
          </p:cNvPicPr>
          <p:nvPr/>
        </p:nvPicPr>
        <p:blipFill>
          <a:blip r:embed="rId6"/>
          <a:stretch>
            <a:fillRect/>
          </a:stretch>
        </p:blipFill>
        <p:spPr>
          <a:xfrm>
            <a:off x="7966723" y="6772420"/>
            <a:ext cx="1748892" cy="485300"/>
          </a:xfrm>
          <a:prstGeom prst="rect">
            <a:avLst/>
          </a:prstGeom>
        </p:spPr>
      </p:pic>
      <p:pic>
        <p:nvPicPr>
          <p:cNvPr id="5" name="Image 4" descr="Une image contenant texte, Police, Graphique, logo&#10;&#10;Description générée automatiquement">
            <a:extLst>
              <a:ext uri="{FF2B5EF4-FFF2-40B4-BE49-F238E27FC236}">
                <a16:creationId xmlns:a16="http://schemas.microsoft.com/office/drawing/2014/main" id="{F39532A1-3FEB-94AB-841A-85D10A3974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6" name="object 2">
            <a:extLst>
              <a:ext uri="{FF2B5EF4-FFF2-40B4-BE49-F238E27FC236}">
                <a16:creationId xmlns:a16="http://schemas.microsoft.com/office/drawing/2014/main" id="{DD09E270-8298-B095-C7F1-4D111EF72CFB}"/>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extLst>
      <p:ext uri="{BB962C8B-B14F-4D97-AF65-F5344CB8AC3E}">
        <p14:creationId xmlns:p14="http://schemas.microsoft.com/office/powerpoint/2010/main" val="16227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5" y="770763"/>
            <a:ext cx="2873199" cy="6014720"/>
          </a:xfrm>
          <a:custGeom>
            <a:avLst/>
            <a:gdLst/>
            <a:ahLst/>
            <a:cxnLst/>
            <a:rect l="l" t="t" r="r" b="b"/>
            <a:pathLst>
              <a:path w="4147185" h="6014720">
                <a:moveTo>
                  <a:pt x="0" y="0"/>
                </a:moveTo>
                <a:lnTo>
                  <a:pt x="0" y="6014465"/>
                </a:lnTo>
                <a:lnTo>
                  <a:pt x="4147166" y="6014465"/>
                </a:lnTo>
                <a:lnTo>
                  <a:pt x="4147166" y="0"/>
                </a:lnTo>
                <a:lnTo>
                  <a:pt x="0" y="0"/>
                </a:lnTo>
                <a:close/>
              </a:path>
            </a:pathLst>
          </a:custGeom>
          <a:solidFill>
            <a:srgbClr val="224766"/>
          </a:solidFill>
        </p:spPr>
        <p:txBody>
          <a:bodyPr wrap="square" lIns="0" tIns="0" rIns="0" bIns="0" rtlCol="0"/>
          <a:lstStyle/>
          <a:p>
            <a:endParaRPr/>
          </a:p>
        </p:txBody>
      </p:sp>
      <p:pic>
        <p:nvPicPr>
          <p:cNvPr id="5" name="object 5"/>
          <p:cNvPicPr/>
          <p:nvPr/>
        </p:nvPicPr>
        <p:blipFill>
          <a:blip r:embed="rId2" cstate="print"/>
          <a:stretch>
            <a:fillRect/>
          </a:stretch>
        </p:blipFill>
        <p:spPr>
          <a:xfrm>
            <a:off x="319623" y="1372206"/>
            <a:ext cx="2893477" cy="4811572"/>
          </a:xfrm>
          <a:prstGeom prst="rect">
            <a:avLst/>
          </a:prstGeom>
        </p:spPr>
      </p:pic>
      <p:sp>
        <p:nvSpPr>
          <p:cNvPr id="14" name="Rectangle 13">
            <a:extLst>
              <a:ext uri="{FF2B5EF4-FFF2-40B4-BE49-F238E27FC236}">
                <a16:creationId xmlns:a16="http://schemas.microsoft.com/office/drawing/2014/main" id="{D83B98DA-D744-29C0-C7F7-AAEDB5562DF4}"/>
              </a:ext>
            </a:extLst>
          </p:cNvPr>
          <p:cNvSpPr/>
          <p:nvPr/>
        </p:nvSpPr>
        <p:spPr>
          <a:xfrm>
            <a:off x="7099038" y="1618610"/>
            <a:ext cx="3048000" cy="4236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bject 9">
            <a:extLst>
              <a:ext uri="{FF2B5EF4-FFF2-40B4-BE49-F238E27FC236}">
                <a16:creationId xmlns:a16="http://schemas.microsoft.com/office/drawing/2014/main" id="{0C824638-E02E-B64B-699B-6720FFAC8655}"/>
              </a:ext>
            </a:extLst>
          </p:cNvPr>
          <p:cNvSpPr txBox="1"/>
          <p:nvPr/>
        </p:nvSpPr>
        <p:spPr>
          <a:xfrm>
            <a:off x="3816925" y="6192327"/>
            <a:ext cx="54794" cy="263534"/>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sp>
        <p:nvSpPr>
          <p:cNvPr id="15" name="object 2">
            <a:extLst>
              <a:ext uri="{FF2B5EF4-FFF2-40B4-BE49-F238E27FC236}">
                <a16:creationId xmlns:a16="http://schemas.microsoft.com/office/drawing/2014/main" id="{34CE27BC-B4CC-AC85-2828-4B20CB182C42}"/>
              </a:ext>
            </a:extLst>
          </p:cNvPr>
          <p:cNvSpPr txBox="1"/>
          <p:nvPr/>
        </p:nvSpPr>
        <p:spPr>
          <a:xfrm>
            <a:off x="4115935" y="5888346"/>
            <a:ext cx="3364367" cy="289823"/>
          </a:xfrm>
          <a:prstGeom prst="rect">
            <a:avLst/>
          </a:prstGeom>
        </p:spPr>
        <p:txBody>
          <a:bodyPr vert="horz" wrap="square" lIns="0" tIns="12700" rIns="0" bIns="0" rtlCol="0">
            <a:spAutoFit/>
          </a:bodyPr>
          <a:lstStyle/>
          <a:p>
            <a:pPr marL="12700">
              <a:lnSpc>
                <a:spcPct val="100000"/>
              </a:lnSpc>
              <a:spcBef>
                <a:spcPts val="100"/>
              </a:spcBef>
            </a:pPr>
            <a:r>
              <a:rPr lang="fr-FR" sz="1800" u="sng" dirty="0">
                <a:solidFill>
                  <a:srgbClr val="0563C1"/>
                </a:solidFill>
                <a:effectLst/>
                <a:latin typeface="Calibri" panose="020F0502020204030204" pitchFamily="34" charset="0"/>
                <a:ea typeface="Calibri" panose="020F0502020204030204" pitchFamily="34" charset="0"/>
                <a:hlinkClick r:id="rId3"/>
              </a:rPr>
              <a:t>ChallengeVoileBPCE2024@BPGO.FR</a:t>
            </a:r>
            <a:endParaRPr lang="fr-FR" sz="1600" dirty="0">
              <a:latin typeface="Gill Sans MT" panose="020B0502020104020203" pitchFamily="34" charset="0"/>
              <a:cs typeface="Gill Sans MT"/>
            </a:endParaRPr>
          </a:p>
        </p:txBody>
      </p:sp>
      <p:sp>
        <p:nvSpPr>
          <p:cNvPr id="19" name="object 2">
            <a:extLst>
              <a:ext uri="{FF2B5EF4-FFF2-40B4-BE49-F238E27FC236}">
                <a16:creationId xmlns:a16="http://schemas.microsoft.com/office/drawing/2014/main" id="{E3583579-F891-5137-CCAA-6C3103A1CBA3}"/>
              </a:ext>
            </a:extLst>
          </p:cNvPr>
          <p:cNvSpPr txBox="1">
            <a:spLocks noGrp="1"/>
          </p:cNvSpPr>
          <p:nvPr>
            <p:ph type="title"/>
          </p:nvPr>
        </p:nvSpPr>
        <p:spPr>
          <a:xfrm>
            <a:off x="4968347" y="544993"/>
            <a:ext cx="3440555" cy="565539"/>
          </a:xfrm>
          <a:prstGeom prst="rect">
            <a:avLst/>
          </a:prstGeom>
        </p:spPr>
        <p:txBody>
          <a:bodyPr vert="horz" wrap="square" lIns="0" tIns="11430" rIns="0" bIns="0" rtlCol="0">
            <a:spAutoFit/>
          </a:bodyPr>
          <a:lstStyle/>
          <a:p>
            <a:pPr marL="12700" algn="r">
              <a:lnSpc>
                <a:spcPct val="100000"/>
              </a:lnSpc>
              <a:spcBef>
                <a:spcPts val="90"/>
              </a:spcBef>
            </a:pPr>
            <a:r>
              <a:rPr lang="fr-FR" sz="3600" b="1" spc="80" dirty="0">
                <a:solidFill>
                  <a:srgbClr val="7030A0"/>
                </a:solidFill>
                <a:latin typeface="+mn-lt"/>
                <a:cs typeface="Gill Sans MT"/>
              </a:rPr>
              <a:t>Contacts</a:t>
            </a:r>
            <a:endParaRPr sz="3600" b="1" spc="-30" dirty="0">
              <a:solidFill>
                <a:srgbClr val="7030A0"/>
              </a:solidFill>
              <a:latin typeface="+mn-lt"/>
              <a:cs typeface="Gill Sans MT"/>
            </a:endParaRPr>
          </a:p>
        </p:txBody>
      </p:sp>
      <p:sp>
        <p:nvSpPr>
          <p:cNvPr id="20" name="object 4">
            <a:extLst>
              <a:ext uri="{FF2B5EF4-FFF2-40B4-BE49-F238E27FC236}">
                <a16:creationId xmlns:a16="http://schemas.microsoft.com/office/drawing/2014/main" id="{7273E360-7F3E-D376-D11C-41E269291122}"/>
              </a:ext>
            </a:extLst>
          </p:cNvPr>
          <p:cNvSpPr/>
          <p:nvPr/>
        </p:nvSpPr>
        <p:spPr>
          <a:xfrm>
            <a:off x="6653264" y="1080370"/>
            <a:ext cx="723265" cy="60325"/>
          </a:xfrm>
          <a:custGeom>
            <a:avLst/>
            <a:gdLst/>
            <a:ahLst/>
            <a:cxnLst/>
            <a:rect l="l" t="t" r="r" b="b"/>
            <a:pathLst>
              <a:path w="723265" h="60325">
                <a:moveTo>
                  <a:pt x="723031" y="60245"/>
                </a:moveTo>
                <a:lnTo>
                  <a:pt x="723031" y="0"/>
                </a:lnTo>
                <a:lnTo>
                  <a:pt x="0" y="0"/>
                </a:lnTo>
                <a:lnTo>
                  <a:pt x="0" y="60245"/>
                </a:lnTo>
                <a:lnTo>
                  <a:pt x="723031" y="60245"/>
                </a:lnTo>
                <a:close/>
              </a:path>
            </a:pathLst>
          </a:custGeom>
          <a:solidFill>
            <a:srgbClr val="7030A0"/>
          </a:solidFill>
        </p:spPr>
        <p:txBody>
          <a:bodyPr wrap="square" lIns="0" tIns="0" rIns="0" bIns="0" rtlCol="0"/>
          <a:lstStyle/>
          <a:p>
            <a:endParaRPr/>
          </a:p>
        </p:txBody>
      </p:sp>
      <p:pic>
        <p:nvPicPr>
          <p:cNvPr id="22" name="object 12">
            <a:extLst>
              <a:ext uri="{FF2B5EF4-FFF2-40B4-BE49-F238E27FC236}">
                <a16:creationId xmlns:a16="http://schemas.microsoft.com/office/drawing/2014/main" id="{D6977821-C703-524B-960B-3908ED076585}"/>
              </a:ext>
            </a:extLst>
          </p:cNvPr>
          <p:cNvPicPr/>
          <p:nvPr/>
        </p:nvPicPr>
        <p:blipFill>
          <a:blip r:embed="rId4" cstate="print"/>
          <a:stretch>
            <a:fillRect/>
          </a:stretch>
        </p:blipFill>
        <p:spPr>
          <a:xfrm>
            <a:off x="877080" y="369900"/>
            <a:ext cx="990600" cy="1004802"/>
          </a:xfrm>
          <a:prstGeom prst="rect">
            <a:avLst/>
          </a:prstGeom>
        </p:spPr>
      </p:pic>
      <p:sp>
        <p:nvSpPr>
          <p:cNvPr id="24" name="ZoneTexte 23">
            <a:extLst>
              <a:ext uri="{FF2B5EF4-FFF2-40B4-BE49-F238E27FC236}">
                <a16:creationId xmlns:a16="http://schemas.microsoft.com/office/drawing/2014/main" id="{2A49B471-B11D-6125-0C8F-2F4D89A8209F}"/>
              </a:ext>
            </a:extLst>
          </p:cNvPr>
          <p:cNvSpPr txBox="1"/>
          <p:nvPr/>
        </p:nvSpPr>
        <p:spPr>
          <a:xfrm>
            <a:off x="4001870" y="1412414"/>
            <a:ext cx="5373510" cy="4783361"/>
          </a:xfrm>
          <a:prstGeom prst="rect">
            <a:avLst/>
          </a:prstGeom>
          <a:noFill/>
        </p:spPr>
        <p:txBody>
          <a:bodyPr wrap="square">
            <a:spAutoFit/>
          </a:bodyPr>
          <a:lstStyle/>
          <a:p>
            <a:pPr marL="12700">
              <a:lnSpc>
                <a:spcPct val="100000"/>
              </a:lnSpc>
            </a:pPr>
            <a:r>
              <a:rPr lang="fr-FR" sz="1600" b="1" spc="70" dirty="0">
                <a:solidFill>
                  <a:srgbClr val="7030A0"/>
                </a:solidFill>
                <a:latin typeface="+mn-lt"/>
                <a:cs typeface="Gill Sans MT"/>
              </a:rPr>
              <a:t>INSCRIPTION</a:t>
            </a:r>
            <a:endParaRPr lang="fr-FR" sz="1600" b="1" spc="90" dirty="0">
              <a:solidFill>
                <a:srgbClr val="7030A0"/>
              </a:solidFill>
              <a:latin typeface="+mn-lt"/>
              <a:cs typeface="Gill Sans MT"/>
            </a:endParaRPr>
          </a:p>
          <a:p>
            <a:pPr marL="12700"/>
            <a:r>
              <a:rPr lang="fr-FR" sz="1600" b="1" dirty="0">
                <a:solidFill>
                  <a:schemeClr val="tx1"/>
                </a:solidFill>
                <a:latin typeface="+mn-lt"/>
              </a:rPr>
              <a:t>Sébastien COMMIN </a:t>
            </a:r>
          </a:p>
          <a:p>
            <a:pPr marL="12700"/>
            <a:r>
              <a:rPr lang="fr-FR" sz="1600" u="sng" dirty="0">
                <a:solidFill>
                  <a:srgbClr val="0563C1"/>
                </a:solidFill>
                <a:effectLst/>
                <a:latin typeface="+mn-lt"/>
                <a:ea typeface="Calibri" panose="020F0502020204030204" pitchFamily="34" charset="0"/>
                <a:hlinkClick r:id="rId5"/>
              </a:rPr>
              <a:t>sebcommingbs@outlook.fr</a:t>
            </a:r>
            <a:endParaRPr lang="fr-FR" sz="1600" u="sng" dirty="0">
              <a:solidFill>
                <a:srgbClr val="0563C1"/>
              </a:solidFill>
              <a:effectLst/>
              <a:latin typeface="+mn-lt"/>
              <a:ea typeface="Calibri" panose="020F0502020204030204" pitchFamily="34" charset="0"/>
            </a:endParaRPr>
          </a:p>
          <a:p>
            <a:pPr marL="12700"/>
            <a:r>
              <a:rPr lang="fr-FR" sz="1600" u="sng" dirty="0">
                <a:solidFill>
                  <a:srgbClr val="0563C1"/>
                </a:solidFill>
                <a:effectLst/>
                <a:latin typeface="Calibri" panose="020F0502020204030204" pitchFamily="34" charset="0"/>
                <a:ea typeface="Calibri" panose="020F0502020204030204" pitchFamily="34" charset="0"/>
                <a:hlinkClick r:id="rId3"/>
              </a:rPr>
              <a:t>ChallengeVoileBPCE2024@BPGO.FR</a:t>
            </a:r>
            <a:endParaRPr lang="fr-FR" sz="1400" dirty="0">
              <a:latin typeface="Gill Sans MT" panose="020B0502020104020203" pitchFamily="34" charset="0"/>
              <a:cs typeface="Gill Sans MT"/>
            </a:endParaRPr>
          </a:p>
          <a:p>
            <a:pPr marL="12700"/>
            <a:endParaRPr lang="fr-FR" sz="1600" u="sng" dirty="0">
              <a:solidFill>
                <a:srgbClr val="0563C1"/>
              </a:solidFill>
              <a:effectLst/>
              <a:latin typeface="+mn-lt"/>
              <a:ea typeface="Calibri" panose="020F0502020204030204" pitchFamily="34" charset="0"/>
            </a:endParaRPr>
          </a:p>
          <a:p>
            <a:pPr marL="12700"/>
            <a:endParaRPr lang="fr-FR" sz="1600" u="sng" dirty="0">
              <a:solidFill>
                <a:srgbClr val="0563C1"/>
              </a:solidFill>
              <a:latin typeface="+mn-lt"/>
              <a:ea typeface="Calibri" panose="020F0502020204030204" pitchFamily="34" charset="0"/>
            </a:endParaRPr>
          </a:p>
          <a:p>
            <a:pPr marL="12700">
              <a:lnSpc>
                <a:spcPct val="100000"/>
              </a:lnSpc>
            </a:pPr>
            <a:r>
              <a:rPr lang="fr-FR" sz="1600" b="1" spc="70" dirty="0">
                <a:solidFill>
                  <a:srgbClr val="7030A0"/>
                </a:solidFill>
                <a:latin typeface="+mn-lt"/>
                <a:cs typeface="Gill Sans MT"/>
              </a:rPr>
              <a:t>PARTENARIAT</a:t>
            </a:r>
            <a:endParaRPr lang="fr-FR" sz="1600" b="1" spc="90" dirty="0">
              <a:solidFill>
                <a:srgbClr val="7030A0"/>
              </a:solidFill>
              <a:latin typeface="+mn-lt"/>
              <a:cs typeface="Gill Sans MT"/>
            </a:endParaRPr>
          </a:p>
          <a:p>
            <a:pPr marL="12700"/>
            <a:r>
              <a:rPr lang="fr-FR" sz="1600" b="1" dirty="0">
                <a:solidFill>
                  <a:schemeClr val="tx1"/>
                </a:solidFill>
                <a:latin typeface="+mn-lt"/>
              </a:rPr>
              <a:t>David CHEDMAIL</a:t>
            </a:r>
            <a:r>
              <a:rPr lang="fr-FR" sz="1600" b="1" dirty="0">
                <a:solidFill>
                  <a:srgbClr val="537189"/>
                </a:solidFill>
                <a:latin typeface="+mn-lt"/>
              </a:rPr>
              <a:t>		</a:t>
            </a:r>
          </a:p>
          <a:p>
            <a:pPr marL="12700"/>
            <a:r>
              <a:rPr lang="fr-FR" sz="1600" u="sng" dirty="0">
                <a:solidFill>
                  <a:srgbClr val="0563C1"/>
                </a:solidFill>
                <a:effectLst/>
                <a:latin typeface="+mn-lt"/>
                <a:ea typeface="Calibri" panose="020F0502020204030204" pitchFamily="34" charset="0"/>
                <a:hlinkClick r:id="rId6"/>
              </a:rPr>
              <a:t>david</a:t>
            </a:r>
            <a:r>
              <a:rPr lang="fr-FR" sz="1600" u="sng" dirty="0">
                <a:solidFill>
                  <a:srgbClr val="0563C1"/>
                </a:solidFill>
                <a:latin typeface="+mn-lt"/>
                <a:ea typeface="Calibri" panose="020F0502020204030204" pitchFamily="34" charset="0"/>
                <a:hlinkClick r:id="rId6"/>
              </a:rPr>
              <a:t>.chedmail</a:t>
            </a:r>
            <a:r>
              <a:rPr lang="fr-FR" sz="1600" u="sng" dirty="0">
                <a:solidFill>
                  <a:srgbClr val="0563C1"/>
                </a:solidFill>
                <a:effectLst/>
                <a:latin typeface="+mn-lt"/>
                <a:ea typeface="Calibri" panose="020F0502020204030204" pitchFamily="34" charset="0"/>
                <a:hlinkClick r:id="rId6"/>
              </a:rPr>
              <a:t>@bpgo.fr</a:t>
            </a:r>
            <a:endParaRPr lang="fr-FR" sz="1600" u="sng" dirty="0">
              <a:solidFill>
                <a:srgbClr val="0563C1"/>
              </a:solidFill>
              <a:effectLst/>
              <a:latin typeface="+mn-lt"/>
              <a:ea typeface="Calibri" panose="020F0502020204030204" pitchFamily="34" charset="0"/>
            </a:endParaRPr>
          </a:p>
          <a:p>
            <a:pPr marL="12700"/>
            <a:r>
              <a:rPr lang="fr-FR" sz="1600" b="1" dirty="0">
                <a:solidFill>
                  <a:schemeClr val="tx1"/>
                </a:solidFill>
                <a:latin typeface="+mn-lt"/>
              </a:rPr>
              <a:t>David LEROUX</a:t>
            </a:r>
          </a:p>
          <a:p>
            <a:pPr marL="12700"/>
            <a:r>
              <a:rPr lang="fr-FR" sz="1600" dirty="0">
                <a:solidFill>
                  <a:srgbClr val="537189"/>
                </a:solidFill>
                <a:latin typeface="+mn-lt"/>
                <a:hlinkClick r:id="rId7"/>
              </a:rPr>
              <a:t>david.leroux@cebpl.caisse-epargne.fr</a:t>
            </a:r>
            <a:endParaRPr lang="fr-FR" sz="1600" dirty="0">
              <a:solidFill>
                <a:srgbClr val="537189"/>
              </a:solidFill>
              <a:latin typeface="+mn-lt"/>
            </a:endParaRPr>
          </a:p>
          <a:p>
            <a:pPr marL="12700"/>
            <a:endParaRPr lang="fr-FR" sz="1600" b="1" dirty="0">
              <a:solidFill>
                <a:srgbClr val="537189"/>
              </a:solidFill>
              <a:latin typeface="+mn-lt"/>
            </a:endParaRPr>
          </a:p>
          <a:p>
            <a:pPr marL="12700">
              <a:lnSpc>
                <a:spcPct val="100000"/>
              </a:lnSpc>
            </a:pPr>
            <a:r>
              <a:rPr lang="fr-FR" sz="1600" b="1" spc="70" dirty="0">
                <a:solidFill>
                  <a:srgbClr val="7030A0"/>
                </a:solidFill>
                <a:latin typeface="+mn-lt"/>
                <a:cs typeface="Gill Sans MT"/>
              </a:rPr>
              <a:t>COMMUNICATION</a:t>
            </a:r>
            <a:endParaRPr lang="fr-FR" sz="1600" b="1" spc="90" dirty="0">
              <a:solidFill>
                <a:srgbClr val="7030A0"/>
              </a:solidFill>
              <a:latin typeface="+mn-lt"/>
              <a:cs typeface="Gill Sans MT"/>
            </a:endParaRPr>
          </a:p>
          <a:p>
            <a:pPr marL="12700"/>
            <a:r>
              <a:rPr lang="fr-FR" sz="1600" b="1" dirty="0">
                <a:solidFill>
                  <a:schemeClr val="tx1"/>
                </a:solidFill>
                <a:latin typeface="+mn-lt"/>
              </a:rPr>
              <a:t>Karine FIEDLER</a:t>
            </a:r>
          </a:p>
          <a:p>
            <a:pPr marL="12700"/>
            <a:r>
              <a:rPr lang="fr-FR" sz="1600" dirty="0">
                <a:solidFill>
                  <a:srgbClr val="537189"/>
                </a:solidFill>
                <a:latin typeface="+mn-lt"/>
                <a:hlinkClick r:id="rId8"/>
              </a:rPr>
              <a:t>Karine.fiedler@cebpl.caisse-epargne.fr</a:t>
            </a:r>
            <a:endParaRPr lang="fr-FR" sz="1600" dirty="0">
              <a:solidFill>
                <a:srgbClr val="537189"/>
              </a:solidFill>
              <a:latin typeface="+mn-lt"/>
            </a:endParaRPr>
          </a:p>
          <a:p>
            <a:pPr marL="12700"/>
            <a:r>
              <a:rPr lang="fr-FR" sz="1600" b="1" dirty="0">
                <a:solidFill>
                  <a:schemeClr val="tx1"/>
                </a:solidFill>
                <a:latin typeface="+mn-lt"/>
              </a:rPr>
              <a:t>Stéphane PIEDEVACHE</a:t>
            </a:r>
          </a:p>
          <a:p>
            <a:pPr marL="12700"/>
            <a:r>
              <a:rPr lang="fr-FR" sz="1600" u="sng" dirty="0">
                <a:solidFill>
                  <a:srgbClr val="0563C1"/>
                </a:solidFill>
                <a:effectLst/>
                <a:latin typeface="+mn-lt"/>
                <a:ea typeface="Calibri" panose="020F0502020204030204" pitchFamily="34" charset="0"/>
                <a:hlinkClick r:id="rId6"/>
              </a:rPr>
              <a:t>stephane</a:t>
            </a:r>
            <a:r>
              <a:rPr lang="fr-FR" sz="1600" u="sng" dirty="0">
                <a:solidFill>
                  <a:srgbClr val="0563C1"/>
                </a:solidFill>
                <a:latin typeface="+mn-lt"/>
                <a:ea typeface="Calibri" panose="020F0502020204030204" pitchFamily="34" charset="0"/>
                <a:hlinkClick r:id="rId6"/>
              </a:rPr>
              <a:t>.piedevache</a:t>
            </a:r>
            <a:r>
              <a:rPr lang="fr-FR" sz="1600" u="sng" dirty="0">
                <a:solidFill>
                  <a:srgbClr val="0563C1"/>
                </a:solidFill>
                <a:effectLst/>
                <a:latin typeface="+mn-lt"/>
                <a:ea typeface="Calibri" panose="020F0502020204030204" pitchFamily="34" charset="0"/>
                <a:hlinkClick r:id="rId6"/>
              </a:rPr>
              <a:t>@bpgo.fr</a:t>
            </a:r>
            <a:endParaRPr lang="fr-FR" sz="1600" u="sng" dirty="0">
              <a:solidFill>
                <a:srgbClr val="0563C1"/>
              </a:solidFill>
              <a:effectLst/>
              <a:latin typeface="+mn-lt"/>
              <a:ea typeface="Calibri" panose="020F0502020204030204" pitchFamily="34" charset="0"/>
            </a:endParaRPr>
          </a:p>
          <a:p>
            <a:pPr marL="12700"/>
            <a:endParaRPr lang="fr-FR" sz="1600" b="1" u="sng" dirty="0">
              <a:solidFill>
                <a:srgbClr val="537189"/>
              </a:solidFill>
              <a:latin typeface="+mn-lt"/>
            </a:endParaRPr>
          </a:p>
          <a:p>
            <a:pPr marL="12700"/>
            <a:endParaRPr lang="fr-FR" sz="1600" b="1" u="sng" dirty="0">
              <a:solidFill>
                <a:srgbClr val="537189"/>
              </a:solidFill>
              <a:latin typeface="+mn-lt"/>
            </a:endParaRPr>
          </a:p>
        </p:txBody>
      </p:sp>
      <p:pic>
        <p:nvPicPr>
          <p:cNvPr id="3" name="Image 2">
            <a:extLst>
              <a:ext uri="{FF2B5EF4-FFF2-40B4-BE49-F238E27FC236}">
                <a16:creationId xmlns:a16="http://schemas.microsoft.com/office/drawing/2014/main" id="{BFDF2539-827A-44BE-5EA9-04766A904DCA}"/>
              </a:ext>
            </a:extLst>
          </p:cNvPr>
          <p:cNvPicPr>
            <a:picLocks noChangeAspect="1"/>
          </p:cNvPicPr>
          <p:nvPr/>
        </p:nvPicPr>
        <p:blipFill>
          <a:blip r:embed="rId9"/>
          <a:stretch>
            <a:fillRect/>
          </a:stretch>
        </p:blipFill>
        <p:spPr>
          <a:xfrm>
            <a:off x="7966723" y="6772420"/>
            <a:ext cx="1748892" cy="485300"/>
          </a:xfrm>
          <a:prstGeom prst="rect">
            <a:avLst/>
          </a:prstGeom>
        </p:spPr>
      </p:pic>
      <p:pic>
        <p:nvPicPr>
          <p:cNvPr id="4" name="Image 3" descr="Une image contenant texte, Police, Graphique, logo&#10;&#10;Description générée automatiquement">
            <a:extLst>
              <a:ext uri="{FF2B5EF4-FFF2-40B4-BE49-F238E27FC236}">
                <a16:creationId xmlns:a16="http://schemas.microsoft.com/office/drawing/2014/main" id="{2CAB7F13-98A4-63D0-37F7-3E7D36F92D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pic>
        <p:nvPicPr>
          <p:cNvPr id="8" name="Image 7" descr="Une image contenant Graphique, Caractère coloré, graphisme, créativité&#10;&#10;Description générée automatiquement">
            <a:extLst>
              <a:ext uri="{FF2B5EF4-FFF2-40B4-BE49-F238E27FC236}">
                <a16:creationId xmlns:a16="http://schemas.microsoft.com/office/drawing/2014/main" id="{08B01662-CA01-B862-4ADD-959856F6C5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47123" y="1689098"/>
            <a:ext cx="3026654" cy="4783361"/>
          </a:xfrm>
          <a:prstGeom prst="rect">
            <a:avLst/>
          </a:prstGeom>
        </p:spPr>
      </p:pic>
      <p:sp>
        <p:nvSpPr>
          <p:cNvPr id="7" name="object 2">
            <a:extLst>
              <a:ext uri="{FF2B5EF4-FFF2-40B4-BE49-F238E27FC236}">
                <a16:creationId xmlns:a16="http://schemas.microsoft.com/office/drawing/2014/main" id="{C7AEEFF3-87D1-99AD-B601-9E7766BA18AA}"/>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extLst>
      <p:ext uri="{BB962C8B-B14F-4D97-AF65-F5344CB8AC3E}">
        <p14:creationId xmlns:p14="http://schemas.microsoft.com/office/powerpoint/2010/main" val="79294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177736" y="-686571"/>
            <a:ext cx="8704537" cy="1467192"/>
          </a:xfrm>
          <a:prstGeom prst="rect">
            <a:avLst/>
          </a:prstGeom>
        </p:spPr>
        <p:txBody>
          <a:bodyPr vert="horz" wrap="square" lIns="0" tIns="904363" rIns="0" bIns="0" rtlCol="0">
            <a:spAutoFit/>
          </a:bodyPr>
          <a:lstStyle/>
          <a:p>
            <a:pPr marL="3723004">
              <a:lnSpc>
                <a:spcPct val="100000"/>
              </a:lnSpc>
              <a:spcBef>
                <a:spcPts val="2255"/>
              </a:spcBef>
            </a:pPr>
            <a:r>
              <a:rPr sz="3600" b="1" spc="275" dirty="0">
                <a:solidFill>
                  <a:srgbClr val="7030A0"/>
                </a:solidFill>
                <a:latin typeface="+mn-lt"/>
                <a:cs typeface="Calibri"/>
              </a:rPr>
              <a:t>Le</a:t>
            </a:r>
            <a:r>
              <a:rPr sz="3600" spc="150" dirty="0">
                <a:solidFill>
                  <a:srgbClr val="7030A0"/>
                </a:solidFill>
                <a:latin typeface="+mn-lt"/>
                <a:cs typeface="Times New Roman"/>
              </a:rPr>
              <a:t> </a:t>
            </a:r>
            <a:r>
              <a:rPr sz="3600" b="1" dirty="0">
                <a:solidFill>
                  <a:srgbClr val="7030A0"/>
                </a:solidFill>
                <a:latin typeface="+mn-lt"/>
                <a:cs typeface="Calibri"/>
              </a:rPr>
              <a:t>mot</a:t>
            </a:r>
            <a:r>
              <a:rPr sz="3600" spc="155" dirty="0">
                <a:solidFill>
                  <a:srgbClr val="7030A0"/>
                </a:solidFill>
                <a:latin typeface="+mn-lt"/>
                <a:cs typeface="Times New Roman"/>
              </a:rPr>
              <a:t> </a:t>
            </a:r>
            <a:r>
              <a:rPr sz="3600" b="1" dirty="0">
                <a:solidFill>
                  <a:srgbClr val="7030A0"/>
                </a:solidFill>
                <a:latin typeface="+mn-lt"/>
                <a:cs typeface="Calibri"/>
              </a:rPr>
              <a:t>des</a:t>
            </a:r>
            <a:r>
              <a:rPr sz="3600" spc="155" dirty="0">
                <a:solidFill>
                  <a:srgbClr val="7030A0"/>
                </a:solidFill>
                <a:latin typeface="+mn-lt"/>
                <a:cs typeface="Times New Roman"/>
              </a:rPr>
              <a:t> </a:t>
            </a:r>
            <a:r>
              <a:rPr lang="fr-FR" sz="3600" b="1" spc="-70" dirty="0">
                <a:solidFill>
                  <a:srgbClr val="7030A0"/>
                </a:solidFill>
                <a:latin typeface="+mn-lt"/>
                <a:cs typeface="Calibri"/>
              </a:rPr>
              <a:t>dirigeants</a:t>
            </a:r>
            <a:endParaRPr sz="3600" dirty="0">
              <a:solidFill>
                <a:srgbClr val="7030A0"/>
              </a:solidFill>
              <a:latin typeface="+mn-lt"/>
              <a:cs typeface="Calibri"/>
            </a:endParaRPr>
          </a:p>
        </p:txBody>
      </p:sp>
      <p:sp>
        <p:nvSpPr>
          <p:cNvPr id="7" name="object 7"/>
          <p:cNvSpPr/>
          <p:nvPr/>
        </p:nvSpPr>
        <p:spPr>
          <a:xfrm>
            <a:off x="5861349" y="748524"/>
            <a:ext cx="668655" cy="55880"/>
          </a:xfrm>
          <a:custGeom>
            <a:avLst/>
            <a:gdLst/>
            <a:ahLst/>
            <a:cxnLst/>
            <a:rect l="l" t="t" r="r" b="b"/>
            <a:pathLst>
              <a:path w="668654" h="55880">
                <a:moveTo>
                  <a:pt x="668273" y="55691"/>
                </a:moveTo>
                <a:lnTo>
                  <a:pt x="668273" y="0"/>
                </a:lnTo>
                <a:lnTo>
                  <a:pt x="0" y="0"/>
                </a:lnTo>
                <a:lnTo>
                  <a:pt x="0" y="55691"/>
                </a:lnTo>
                <a:lnTo>
                  <a:pt x="668273" y="55691"/>
                </a:lnTo>
                <a:close/>
              </a:path>
            </a:pathLst>
          </a:custGeom>
          <a:solidFill>
            <a:srgbClr val="7030A0"/>
          </a:solidFill>
        </p:spPr>
        <p:txBody>
          <a:bodyPr wrap="square" lIns="0" tIns="0" rIns="0" bIns="0" rtlCol="0"/>
          <a:lstStyle/>
          <a:p>
            <a:endParaRPr/>
          </a:p>
        </p:txBody>
      </p:sp>
      <p:sp>
        <p:nvSpPr>
          <p:cNvPr id="9" name="object 9"/>
          <p:cNvSpPr txBox="1"/>
          <p:nvPr/>
        </p:nvSpPr>
        <p:spPr>
          <a:xfrm>
            <a:off x="4029994" y="5707285"/>
            <a:ext cx="59690" cy="274955"/>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sp>
        <p:nvSpPr>
          <p:cNvPr id="12" name="object 2">
            <a:extLst>
              <a:ext uri="{FF2B5EF4-FFF2-40B4-BE49-F238E27FC236}">
                <a16:creationId xmlns:a16="http://schemas.microsoft.com/office/drawing/2014/main" id="{91AB8749-900E-AEF0-B4B3-1B482D543EFB}"/>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pic>
        <p:nvPicPr>
          <p:cNvPr id="13" name="Image 12">
            <a:extLst>
              <a:ext uri="{FF2B5EF4-FFF2-40B4-BE49-F238E27FC236}">
                <a16:creationId xmlns:a16="http://schemas.microsoft.com/office/drawing/2014/main" id="{B4ECADAC-69DC-51AE-C48F-13F5CA1FDB8F}"/>
              </a:ext>
            </a:extLst>
          </p:cNvPr>
          <p:cNvPicPr>
            <a:picLocks noChangeAspect="1"/>
          </p:cNvPicPr>
          <p:nvPr/>
        </p:nvPicPr>
        <p:blipFill>
          <a:blip r:embed="rId2"/>
          <a:stretch>
            <a:fillRect/>
          </a:stretch>
        </p:blipFill>
        <p:spPr>
          <a:xfrm>
            <a:off x="7480300" y="6851555"/>
            <a:ext cx="1629572" cy="452190"/>
          </a:xfrm>
          <a:prstGeom prst="rect">
            <a:avLst/>
          </a:prstGeom>
        </p:spPr>
      </p:pic>
      <p:pic>
        <p:nvPicPr>
          <p:cNvPr id="8" name="Image 7" descr="Une image contenant Caractère coloré, Graphique, graphisme, créativité&#10;&#10;Description générée automatiquement">
            <a:extLst>
              <a:ext uri="{FF2B5EF4-FFF2-40B4-BE49-F238E27FC236}">
                <a16:creationId xmlns:a16="http://schemas.microsoft.com/office/drawing/2014/main" id="{A5761211-8985-2E2C-F843-DC65E4842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662" y="901415"/>
            <a:ext cx="766075" cy="1210714"/>
          </a:xfrm>
          <a:prstGeom prst="rect">
            <a:avLst/>
          </a:prstGeom>
        </p:spPr>
      </p:pic>
      <p:grpSp>
        <p:nvGrpSpPr>
          <p:cNvPr id="10" name="Group 2">
            <a:extLst>
              <a:ext uri="{FF2B5EF4-FFF2-40B4-BE49-F238E27FC236}">
                <a16:creationId xmlns:a16="http://schemas.microsoft.com/office/drawing/2014/main" id="{48BEC449-78C9-325E-7CF8-A552115B4FD3}"/>
              </a:ext>
            </a:extLst>
          </p:cNvPr>
          <p:cNvGrpSpPr/>
          <p:nvPr/>
        </p:nvGrpSpPr>
        <p:grpSpPr>
          <a:xfrm>
            <a:off x="718255" y="987945"/>
            <a:ext cx="1314711" cy="1249280"/>
            <a:chOff x="0" y="0"/>
            <a:chExt cx="812800" cy="812800"/>
          </a:xfrm>
        </p:grpSpPr>
        <p:sp>
          <p:nvSpPr>
            <p:cNvPr id="16" name="Freeform 3">
              <a:extLst>
                <a:ext uri="{FF2B5EF4-FFF2-40B4-BE49-F238E27FC236}">
                  <a16:creationId xmlns:a16="http://schemas.microsoft.com/office/drawing/2014/main" id="{48F52C3D-88DA-E107-9039-301F6127CC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4267" b="-45732"/>
              </a:stretch>
            </a:blipFill>
          </p:spPr>
        </p:sp>
      </p:grpSp>
      <p:grpSp>
        <p:nvGrpSpPr>
          <p:cNvPr id="17" name="Group 11">
            <a:extLst>
              <a:ext uri="{FF2B5EF4-FFF2-40B4-BE49-F238E27FC236}">
                <a16:creationId xmlns:a16="http://schemas.microsoft.com/office/drawing/2014/main" id="{ADDCC5BD-4811-054C-9E80-43FED2D607BB}"/>
              </a:ext>
            </a:extLst>
          </p:cNvPr>
          <p:cNvGrpSpPr/>
          <p:nvPr/>
        </p:nvGrpSpPr>
        <p:grpSpPr>
          <a:xfrm>
            <a:off x="8699944" y="1031793"/>
            <a:ext cx="1314711" cy="1249280"/>
            <a:chOff x="0" y="0"/>
            <a:chExt cx="812800" cy="812800"/>
          </a:xfrm>
        </p:grpSpPr>
        <p:sp>
          <p:nvSpPr>
            <p:cNvPr id="18" name="Freeform 12">
              <a:extLst>
                <a:ext uri="{FF2B5EF4-FFF2-40B4-BE49-F238E27FC236}">
                  <a16:creationId xmlns:a16="http://schemas.microsoft.com/office/drawing/2014/main" id="{35A12F55-A05D-5B24-4DCA-674DD56C4B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b="-50375"/>
              </a:stretch>
            </a:blipFill>
          </p:spPr>
        </p:sp>
      </p:grpSp>
      <p:sp>
        <p:nvSpPr>
          <p:cNvPr id="20" name="ZoneTexte 19">
            <a:extLst>
              <a:ext uri="{FF2B5EF4-FFF2-40B4-BE49-F238E27FC236}">
                <a16:creationId xmlns:a16="http://schemas.microsoft.com/office/drawing/2014/main" id="{B55AAD65-9D78-FBCD-171B-851DDF6289C4}"/>
              </a:ext>
            </a:extLst>
          </p:cNvPr>
          <p:cNvSpPr txBox="1"/>
          <p:nvPr/>
        </p:nvSpPr>
        <p:spPr>
          <a:xfrm>
            <a:off x="336531" y="2281073"/>
            <a:ext cx="4709517" cy="4076372"/>
          </a:xfrm>
          <a:prstGeom prst="rect">
            <a:avLst/>
          </a:prstGeom>
          <a:noFill/>
        </p:spPr>
        <p:txBody>
          <a:bodyPr wrap="square">
            <a:spAutoFit/>
          </a:bodyPr>
          <a:lstStyle/>
          <a:p>
            <a:pPr algn="just">
              <a:lnSpc>
                <a:spcPct val="105000"/>
              </a:lnSpc>
              <a:spcAft>
                <a:spcPts val="800"/>
              </a:spcAft>
            </a:pPr>
            <a:r>
              <a:rPr lang="fr-FR" sz="1200" dirty="0">
                <a:solidFill>
                  <a:schemeClr val="tx1"/>
                </a:solidFill>
                <a:effectLst/>
                <a:latin typeface="+mn-lt"/>
                <a:ea typeface="Calibri" panose="020F0502020204030204" pitchFamily="34" charset="0"/>
              </a:rPr>
              <a:t>L’histoire de la Banque de la voile se raconte depuis 35 ans et c’est ici, sur le grand Ouest, que les premières pages de ce récit se sont écrites. Comme un écho à l’histoire et à notre territoire, avec nos 2700 km de littoral, la Banque Populaire Grand Ouest poursuit son engagement comme sponsor et supporter de toute une filière. Plus qu’un discours, des faits : une offre bancaire affinitaire pour les amoureux du nautisme, un mécénat avec l’association Éric Tabarly, soutien aux talents de la région avec le Pôle France Espoir, cofinancements annuels de matériel pour les clubs et, enfin, le soutien à des évènements sportifs pour faire rayonner la voile au-delà de nos mers. </a:t>
            </a:r>
          </a:p>
          <a:p>
            <a:pPr algn="just">
              <a:lnSpc>
                <a:spcPct val="105000"/>
              </a:lnSpc>
              <a:spcAft>
                <a:spcPts val="800"/>
              </a:spcAft>
            </a:pPr>
            <a:r>
              <a:rPr lang="fr-FR" sz="1200" dirty="0">
                <a:solidFill>
                  <a:schemeClr val="tx1"/>
                </a:solidFill>
                <a:effectLst/>
                <a:latin typeface="+mn-lt"/>
                <a:ea typeface="Calibri" panose="020F0502020204030204" pitchFamily="34" charset="0"/>
              </a:rPr>
              <a:t>Avec des valeurs comme l’audace et le dépassement de soi, notre Banque encourage naturellement cette pratique sportive au sein même de l’entreprise. Je suis heureux et fier de vous savoir réunis ici, chez nous, et remercie chaleureusement la section voile de l’Association Sportive de la Banque à la barre de ce challenge qui, comme un clin d’œil, se déroule sur une année olympique. </a:t>
            </a:r>
          </a:p>
          <a:p>
            <a:pPr algn="just">
              <a:lnSpc>
                <a:spcPct val="105000"/>
              </a:lnSpc>
              <a:spcAft>
                <a:spcPts val="800"/>
              </a:spcAft>
            </a:pPr>
            <a:r>
              <a:rPr lang="fr-FR" sz="1200" dirty="0">
                <a:solidFill>
                  <a:schemeClr val="tx1"/>
                </a:solidFill>
                <a:effectLst/>
                <a:latin typeface="+mn-lt"/>
                <a:ea typeface="Calibri" panose="020F0502020204030204" pitchFamily="34" charset="0"/>
              </a:rPr>
              <a:t>Je vous souhaite à tous une épreuve balayée par les sourires et les embruns. </a:t>
            </a:r>
          </a:p>
          <a:p>
            <a:pPr algn="just">
              <a:lnSpc>
                <a:spcPct val="105000"/>
              </a:lnSpc>
              <a:spcAft>
                <a:spcPts val="800"/>
              </a:spcAft>
            </a:pPr>
            <a:r>
              <a:rPr lang="fr-FR" sz="1200" dirty="0">
                <a:solidFill>
                  <a:schemeClr val="tx1"/>
                </a:solidFill>
                <a:effectLst/>
                <a:latin typeface="+mn-lt"/>
                <a:ea typeface="Calibri" panose="020F0502020204030204" pitchFamily="34" charset="0"/>
              </a:rPr>
              <a:t>Bon vent </a:t>
            </a:r>
          </a:p>
        </p:txBody>
      </p:sp>
      <p:sp>
        <p:nvSpPr>
          <p:cNvPr id="21" name="TextBox 6">
            <a:extLst>
              <a:ext uri="{FF2B5EF4-FFF2-40B4-BE49-F238E27FC236}">
                <a16:creationId xmlns:a16="http://schemas.microsoft.com/office/drawing/2014/main" id="{92C1A8CE-C9BC-17E1-92C3-E447175DDB74}"/>
              </a:ext>
            </a:extLst>
          </p:cNvPr>
          <p:cNvSpPr txBox="1"/>
          <p:nvPr/>
        </p:nvSpPr>
        <p:spPr>
          <a:xfrm>
            <a:off x="2242255" y="1304611"/>
            <a:ext cx="2547062" cy="638573"/>
          </a:xfrm>
          <a:prstGeom prst="rect">
            <a:avLst/>
          </a:prstGeom>
        </p:spPr>
        <p:txBody>
          <a:bodyPr wrap="square" lIns="0" tIns="0" rIns="0" bIns="0" rtlCol="0" anchor="t">
            <a:spAutoFit/>
          </a:bodyPr>
          <a:lstStyle/>
          <a:p>
            <a:pPr algn="l">
              <a:lnSpc>
                <a:spcPts val="1652"/>
              </a:lnSpc>
            </a:pPr>
            <a:r>
              <a:rPr lang="en-US" sz="1200" dirty="0" err="1">
                <a:solidFill>
                  <a:srgbClr val="0C232D"/>
                </a:solidFill>
                <a:latin typeface="+mn-lt"/>
              </a:rPr>
              <a:t>Mr</a:t>
            </a:r>
            <a:r>
              <a:rPr lang="en-US" sz="1200" dirty="0">
                <a:solidFill>
                  <a:srgbClr val="0C232D"/>
                </a:solidFill>
                <a:latin typeface="+mn-lt"/>
              </a:rPr>
              <a:t> Benoît CATEL - </a:t>
            </a:r>
          </a:p>
          <a:p>
            <a:pPr algn="l">
              <a:lnSpc>
                <a:spcPts val="1652"/>
              </a:lnSpc>
            </a:pPr>
            <a:r>
              <a:rPr lang="en-US" sz="1200" dirty="0">
                <a:solidFill>
                  <a:srgbClr val="0C232D"/>
                </a:solidFill>
                <a:latin typeface="+mn-lt"/>
              </a:rPr>
              <a:t>Directeur </a:t>
            </a:r>
            <a:r>
              <a:rPr lang="en-US" sz="1200" dirty="0" err="1">
                <a:solidFill>
                  <a:srgbClr val="0C232D"/>
                </a:solidFill>
                <a:latin typeface="+mn-lt"/>
              </a:rPr>
              <a:t>Général</a:t>
            </a:r>
            <a:r>
              <a:rPr lang="en-US" sz="1200" dirty="0">
                <a:solidFill>
                  <a:srgbClr val="0C232D"/>
                </a:solidFill>
                <a:latin typeface="+mn-lt"/>
              </a:rPr>
              <a:t> de </a:t>
            </a:r>
          </a:p>
          <a:p>
            <a:pPr algn="l">
              <a:lnSpc>
                <a:spcPts val="1652"/>
              </a:lnSpc>
            </a:pPr>
            <a:r>
              <a:rPr lang="en-US" sz="1200" dirty="0">
                <a:solidFill>
                  <a:srgbClr val="0C232D"/>
                </a:solidFill>
                <a:latin typeface="+mn-lt"/>
              </a:rPr>
              <a:t>Banque Populaire Grand Ouest </a:t>
            </a:r>
          </a:p>
        </p:txBody>
      </p:sp>
      <p:sp>
        <p:nvSpPr>
          <p:cNvPr id="22" name="TextBox 7">
            <a:extLst>
              <a:ext uri="{FF2B5EF4-FFF2-40B4-BE49-F238E27FC236}">
                <a16:creationId xmlns:a16="http://schemas.microsoft.com/office/drawing/2014/main" id="{940C459B-DD0D-E736-AE6B-440ACDC8764B}"/>
              </a:ext>
            </a:extLst>
          </p:cNvPr>
          <p:cNvSpPr txBox="1"/>
          <p:nvPr/>
        </p:nvSpPr>
        <p:spPr>
          <a:xfrm>
            <a:off x="6184899" y="1304611"/>
            <a:ext cx="2419893" cy="638573"/>
          </a:xfrm>
          <a:prstGeom prst="rect">
            <a:avLst/>
          </a:prstGeom>
        </p:spPr>
        <p:txBody>
          <a:bodyPr wrap="square" lIns="0" tIns="0" rIns="0" bIns="0" rtlCol="0" anchor="t">
            <a:spAutoFit/>
          </a:bodyPr>
          <a:lstStyle/>
          <a:p>
            <a:pPr algn="r">
              <a:lnSpc>
                <a:spcPts val="1652"/>
              </a:lnSpc>
            </a:pPr>
            <a:r>
              <a:rPr lang="en-US" sz="1200" dirty="0" err="1">
                <a:solidFill>
                  <a:srgbClr val="0C232D"/>
                </a:solidFill>
                <a:latin typeface="+mn-lt"/>
              </a:rPr>
              <a:t>Mr</a:t>
            </a:r>
            <a:r>
              <a:rPr lang="en-US" sz="1200" dirty="0">
                <a:solidFill>
                  <a:srgbClr val="0C232D"/>
                </a:solidFill>
                <a:latin typeface="+mn-lt"/>
              </a:rPr>
              <a:t> Christophe PINAULT - </a:t>
            </a:r>
          </a:p>
          <a:p>
            <a:pPr algn="r">
              <a:lnSpc>
                <a:spcPts val="1652"/>
              </a:lnSpc>
            </a:pPr>
            <a:r>
              <a:rPr lang="en-US" sz="1200" dirty="0" err="1">
                <a:solidFill>
                  <a:srgbClr val="0C232D"/>
                </a:solidFill>
                <a:latin typeface="+mn-lt"/>
              </a:rPr>
              <a:t>Président</a:t>
            </a:r>
            <a:r>
              <a:rPr lang="en-US" sz="1200" dirty="0">
                <a:solidFill>
                  <a:srgbClr val="0C232D"/>
                </a:solidFill>
                <a:latin typeface="+mn-lt"/>
              </a:rPr>
              <a:t> de la </a:t>
            </a:r>
            <a:r>
              <a:rPr lang="en-US" sz="1200" dirty="0" err="1">
                <a:solidFill>
                  <a:srgbClr val="0C232D"/>
                </a:solidFill>
                <a:latin typeface="+mn-lt"/>
              </a:rPr>
              <a:t>Caisse</a:t>
            </a:r>
            <a:r>
              <a:rPr lang="en-US" sz="1200" dirty="0">
                <a:solidFill>
                  <a:srgbClr val="0C232D"/>
                </a:solidFill>
                <a:latin typeface="+mn-lt"/>
              </a:rPr>
              <a:t> </a:t>
            </a:r>
            <a:r>
              <a:rPr lang="en-US" sz="1200" dirty="0" err="1">
                <a:solidFill>
                  <a:srgbClr val="0C232D"/>
                </a:solidFill>
                <a:latin typeface="+mn-lt"/>
              </a:rPr>
              <a:t>d’épargne</a:t>
            </a:r>
            <a:r>
              <a:rPr lang="en-US" sz="1200" dirty="0">
                <a:solidFill>
                  <a:srgbClr val="0C232D"/>
                </a:solidFill>
                <a:latin typeface="+mn-lt"/>
              </a:rPr>
              <a:t> Bretagne Pays de Loire </a:t>
            </a:r>
          </a:p>
        </p:txBody>
      </p:sp>
      <p:sp>
        <p:nvSpPr>
          <p:cNvPr id="24" name="ZoneTexte 23">
            <a:extLst>
              <a:ext uri="{FF2B5EF4-FFF2-40B4-BE49-F238E27FC236}">
                <a16:creationId xmlns:a16="http://schemas.microsoft.com/office/drawing/2014/main" id="{E6246FB2-7DF2-BE54-5509-AC9CC4D707CF}"/>
              </a:ext>
            </a:extLst>
          </p:cNvPr>
          <p:cNvSpPr txBox="1"/>
          <p:nvPr/>
        </p:nvSpPr>
        <p:spPr>
          <a:xfrm>
            <a:off x="5499101" y="2264764"/>
            <a:ext cx="4857770" cy="4385816"/>
          </a:xfrm>
          <a:prstGeom prst="rect">
            <a:avLst/>
          </a:prstGeom>
          <a:noFill/>
        </p:spPr>
        <p:txBody>
          <a:bodyPr wrap="square">
            <a:spAutoFit/>
          </a:bodyPr>
          <a:lstStyle/>
          <a:p>
            <a:pPr algn="just"/>
            <a:r>
              <a:rPr lang="fr-FR" sz="1200" dirty="0">
                <a:solidFill>
                  <a:schemeClr val="tx1"/>
                </a:solidFill>
                <a:effectLst/>
                <a:latin typeface="+mn-lt"/>
                <a:ea typeface="Calibri" panose="020F0502020204030204" pitchFamily="34" charset="0"/>
                <a:cs typeface="Calibri" panose="020F0502020204030204" pitchFamily="34" charset="0"/>
              </a:rPr>
              <a:t>Entreprise à impact, la Caisse d’Epargne Bretagne Pays de Loire est une banque mutualiste de proximité avec 350 agences et 14 centres d’affaires. Elle mobilise 2 700 collaborateurs au service de 1,4 million de clients dont 473 000 sociétaires. La Caisse d’Epargne Bretagne Pays de Loire est une banque universelle qui répond aux besoins de toutes les clientèles : particuliers, professionnels, entreprises, associations, organismes de logements sociaux, professionnels de l’immobilier, secteur public et économie mixte. </a:t>
            </a:r>
            <a:endParaRPr lang="fr-FR" sz="1200" dirty="0">
              <a:solidFill>
                <a:schemeClr val="tx1"/>
              </a:solidFill>
              <a:effectLst/>
              <a:latin typeface="+mn-lt"/>
              <a:ea typeface="Calibri" panose="020F0502020204030204" pitchFamily="34" charset="0"/>
            </a:endParaRPr>
          </a:p>
          <a:p>
            <a:pPr algn="just">
              <a:spcAft>
                <a:spcPts val="600"/>
              </a:spcAft>
            </a:pPr>
            <a:r>
              <a:rPr lang="fr-FR" sz="1200" dirty="0">
                <a:solidFill>
                  <a:schemeClr val="tx1"/>
                </a:solidFill>
                <a:effectLst/>
                <a:latin typeface="+mn-lt"/>
                <a:ea typeface="Calibri" panose="020F0502020204030204" pitchFamily="34" charset="0"/>
                <a:cs typeface="Calibri" panose="020F0502020204030204" pitchFamily="34" charset="0"/>
              </a:rPr>
              <a:t>Elle dispose de structures spécialisées dans les domaines du capital-investissement, du crédit-bail immobilier, de l’ingénierie financière, de la viticulture, du tourisme et du nautisme. </a:t>
            </a:r>
            <a:endParaRPr lang="fr-FR" sz="1200" dirty="0">
              <a:solidFill>
                <a:schemeClr val="tx1"/>
              </a:solidFill>
              <a:effectLst/>
              <a:latin typeface="+mn-lt"/>
              <a:ea typeface="Calibri" panose="020F0502020204030204" pitchFamily="34" charset="0"/>
            </a:endParaRPr>
          </a:p>
          <a:p>
            <a:pPr algn="just">
              <a:spcAft>
                <a:spcPts val="600"/>
              </a:spcAft>
            </a:pPr>
            <a:r>
              <a:rPr lang="fr-FR" sz="1200" dirty="0">
                <a:solidFill>
                  <a:schemeClr val="tx1"/>
                </a:solidFill>
                <a:effectLst/>
                <a:latin typeface="+mn-lt"/>
                <a:ea typeface="Calibri" panose="020F0502020204030204" pitchFamily="34" charset="0"/>
                <a:cs typeface="Calibri" panose="020F0502020204030204" pitchFamily="34" charset="0"/>
              </a:rPr>
              <a:t>La mer fait en effet partie intégrante de notre identité et génère une activité économique importante, entraînant dans son sillage de nombreux métiers. La Caisse d’Epargne Bretagne Pays de Loire a d’ailleurs récemment enrichi son offre de financement en faveur de la décarbonation du transport maritime avec l’acquisition de la société FIMAR. En outre, avec </a:t>
            </a:r>
            <a:r>
              <a:rPr lang="fr-FR" sz="1200" dirty="0" err="1">
                <a:solidFill>
                  <a:schemeClr val="tx1"/>
                </a:solidFill>
                <a:effectLst/>
                <a:latin typeface="+mn-lt"/>
                <a:ea typeface="Calibri" panose="020F0502020204030204" pitchFamily="34" charset="0"/>
                <a:cs typeface="Calibri" panose="020F0502020204030204" pitchFamily="34" charset="0"/>
              </a:rPr>
              <a:t>Nautibanque</a:t>
            </a:r>
            <a:r>
              <a:rPr lang="fr-FR" sz="1200" dirty="0">
                <a:solidFill>
                  <a:schemeClr val="tx1"/>
                </a:solidFill>
                <a:effectLst/>
                <a:latin typeface="+mn-lt"/>
                <a:ea typeface="Calibri" panose="020F0502020204030204" pitchFamily="34" charset="0"/>
                <a:cs typeface="Calibri" panose="020F0502020204030204" pitchFamily="34" charset="0"/>
              </a:rPr>
              <a:t>, filière dédiée aux secteurs du nautisme et du naval, nous proposons à tous les acteurs du secteur des conseils, produits et services adaptés à leur activité en vue d'accompagner leur développement.</a:t>
            </a:r>
            <a:endParaRPr lang="fr-FR" sz="1200" dirty="0">
              <a:solidFill>
                <a:schemeClr val="tx1"/>
              </a:solidFill>
              <a:effectLst/>
              <a:latin typeface="+mn-lt"/>
              <a:ea typeface="Calibri" panose="020F0502020204030204" pitchFamily="34" charset="0"/>
            </a:endParaRPr>
          </a:p>
          <a:p>
            <a:pPr algn="just">
              <a:spcAft>
                <a:spcPts val="600"/>
              </a:spcAft>
            </a:pPr>
            <a:r>
              <a:rPr lang="fr-FR" sz="1200" dirty="0">
                <a:solidFill>
                  <a:schemeClr val="tx1"/>
                </a:solidFill>
                <a:effectLst/>
                <a:latin typeface="+mn-lt"/>
                <a:ea typeface="Calibri" panose="020F0502020204030204" pitchFamily="34" charset="0"/>
                <a:cs typeface="Calibri" panose="020F0502020204030204" pitchFamily="34" charset="0"/>
              </a:rPr>
              <a:t>Aujourd’hui, la Caisse d’Epargne Bretagne Pays de Loire est heureuse de vous faire découvrir, le superbe plan d’eau de la Trinité-sur-Mer.</a:t>
            </a:r>
            <a:endParaRPr lang="fr-FR" sz="1200" dirty="0">
              <a:solidFill>
                <a:schemeClr val="tx1"/>
              </a:solidFill>
              <a:effectLst/>
              <a:latin typeface="+mn-lt"/>
              <a:ea typeface="Calibri" panose="020F0502020204030204" pitchFamily="34" charset="0"/>
            </a:endParaRPr>
          </a:p>
          <a:p>
            <a:pPr algn="just"/>
            <a:r>
              <a:rPr lang="fr-FR" sz="1200" dirty="0">
                <a:solidFill>
                  <a:schemeClr val="tx1"/>
                </a:solidFill>
                <a:effectLst/>
                <a:latin typeface="+mn-lt"/>
                <a:ea typeface="Calibri" panose="020F0502020204030204" pitchFamily="34" charset="0"/>
                <a:cs typeface="Calibri" panose="020F0502020204030204" pitchFamily="34" charset="0"/>
              </a:rPr>
              <a:t>Je vous souhaite un excellent challenge ! </a:t>
            </a:r>
            <a:endParaRPr lang="fr-FR" sz="1200" dirty="0">
              <a:solidFill>
                <a:schemeClr val="tx1"/>
              </a:solidFill>
              <a:effectLst/>
              <a:latin typeface="+mn-lt"/>
              <a:ea typeface="Calibri" panose="020F0502020204030204" pitchFamily="34" charset="0"/>
            </a:endParaRPr>
          </a:p>
        </p:txBody>
      </p:sp>
      <p:pic>
        <p:nvPicPr>
          <p:cNvPr id="3" name="Image 2" descr="Une image contenant texte, Police, Graphique, logo&#10;&#10;Description générée automatiquement">
            <a:extLst>
              <a:ext uri="{FF2B5EF4-FFF2-40B4-BE49-F238E27FC236}">
                <a16:creationId xmlns:a16="http://schemas.microsoft.com/office/drawing/2014/main" id="{1BE9DF63-FA6F-D797-9BE6-2C3572DD4B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966" y="6653323"/>
            <a:ext cx="1354299" cy="785228"/>
          </a:xfrm>
          <a:prstGeom prst="rect">
            <a:avLst/>
          </a:prstGeom>
        </p:spPr>
      </p:pic>
    </p:spTree>
    <p:extLst>
      <p:ext uri="{BB962C8B-B14F-4D97-AF65-F5344CB8AC3E}">
        <p14:creationId xmlns:p14="http://schemas.microsoft.com/office/powerpoint/2010/main" val="263673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51" y="611013"/>
            <a:ext cx="3514725" cy="6014720"/>
            <a:chOff x="1404" y="770763"/>
            <a:chExt cx="3514725" cy="6014720"/>
          </a:xfrm>
        </p:grpSpPr>
        <p:sp>
          <p:nvSpPr>
            <p:cNvPr id="3" name="object 3"/>
            <p:cNvSpPr/>
            <p:nvPr/>
          </p:nvSpPr>
          <p:spPr>
            <a:xfrm>
              <a:off x="1404" y="770763"/>
              <a:ext cx="2275205" cy="6014720"/>
            </a:xfrm>
            <a:custGeom>
              <a:avLst/>
              <a:gdLst/>
              <a:ahLst/>
              <a:cxnLst/>
              <a:rect l="l" t="t" r="r" b="b"/>
              <a:pathLst>
                <a:path w="2275205" h="6014720">
                  <a:moveTo>
                    <a:pt x="0" y="0"/>
                  </a:moveTo>
                  <a:lnTo>
                    <a:pt x="0" y="6014465"/>
                  </a:lnTo>
                  <a:lnTo>
                    <a:pt x="2274628" y="6014465"/>
                  </a:lnTo>
                  <a:lnTo>
                    <a:pt x="2274628" y="0"/>
                  </a:lnTo>
                  <a:lnTo>
                    <a:pt x="0" y="0"/>
                  </a:lnTo>
                  <a:close/>
                </a:path>
              </a:pathLst>
            </a:custGeom>
            <a:solidFill>
              <a:srgbClr val="224766"/>
            </a:solidFill>
          </p:spPr>
          <p:txBody>
            <a:bodyPr wrap="square" lIns="0" tIns="0" rIns="0" bIns="0" rtlCol="0"/>
            <a:lstStyle/>
            <a:p>
              <a:endParaRPr/>
            </a:p>
          </p:txBody>
        </p:sp>
        <p:pic>
          <p:nvPicPr>
            <p:cNvPr id="4" name="object 4"/>
            <p:cNvPicPr/>
            <p:nvPr/>
          </p:nvPicPr>
          <p:blipFill>
            <a:blip r:embed="rId2" cstate="print"/>
            <a:stretch>
              <a:fillRect/>
            </a:stretch>
          </p:blipFill>
          <p:spPr>
            <a:xfrm>
              <a:off x="601980" y="1371600"/>
              <a:ext cx="2913887" cy="2351531"/>
            </a:xfrm>
            <a:prstGeom prst="rect">
              <a:avLst/>
            </a:prstGeom>
          </p:spPr>
        </p:pic>
        <p:pic>
          <p:nvPicPr>
            <p:cNvPr id="5" name="object 5"/>
            <p:cNvPicPr/>
            <p:nvPr/>
          </p:nvPicPr>
          <p:blipFill>
            <a:blip r:embed="rId3" cstate="print"/>
            <a:stretch>
              <a:fillRect/>
            </a:stretch>
          </p:blipFill>
          <p:spPr>
            <a:xfrm>
              <a:off x="601980" y="3832859"/>
              <a:ext cx="2913887" cy="2351531"/>
            </a:xfrm>
            <a:prstGeom prst="rect">
              <a:avLst/>
            </a:prstGeom>
          </p:spPr>
        </p:pic>
      </p:grpSp>
      <p:sp>
        <p:nvSpPr>
          <p:cNvPr id="7" name="object 7"/>
          <p:cNvSpPr/>
          <p:nvPr/>
        </p:nvSpPr>
        <p:spPr>
          <a:xfrm>
            <a:off x="5194300" y="915342"/>
            <a:ext cx="668655" cy="55880"/>
          </a:xfrm>
          <a:custGeom>
            <a:avLst/>
            <a:gdLst/>
            <a:ahLst/>
            <a:cxnLst/>
            <a:rect l="l" t="t" r="r" b="b"/>
            <a:pathLst>
              <a:path w="668654" h="55880">
                <a:moveTo>
                  <a:pt x="668273" y="55691"/>
                </a:moveTo>
                <a:lnTo>
                  <a:pt x="668273" y="0"/>
                </a:lnTo>
                <a:lnTo>
                  <a:pt x="0" y="0"/>
                </a:lnTo>
                <a:lnTo>
                  <a:pt x="0" y="55691"/>
                </a:lnTo>
                <a:lnTo>
                  <a:pt x="668273" y="55691"/>
                </a:lnTo>
                <a:close/>
              </a:path>
            </a:pathLst>
          </a:custGeom>
          <a:solidFill>
            <a:srgbClr val="7030A0"/>
          </a:solidFill>
        </p:spPr>
        <p:txBody>
          <a:bodyPr wrap="square" lIns="0" tIns="0" rIns="0" bIns="0" rtlCol="0"/>
          <a:lstStyle/>
          <a:p>
            <a:endParaRPr/>
          </a:p>
        </p:txBody>
      </p:sp>
      <p:sp>
        <p:nvSpPr>
          <p:cNvPr id="8" name="object 8"/>
          <p:cNvSpPr txBox="1"/>
          <p:nvPr/>
        </p:nvSpPr>
        <p:spPr>
          <a:xfrm>
            <a:off x="3918906" y="1601514"/>
            <a:ext cx="6057265" cy="4412746"/>
          </a:xfrm>
          <a:prstGeom prst="rect">
            <a:avLst/>
          </a:prstGeom>
        </p:spPr>
        <p:txBody>
          <a:bodyPr vert="horz" wrap="square" lIns="0" tIns="11430" rIns="0" bIns="0" rtlCol="0">
            <a:spAutoFit/>
          </a:bodyPr>
          <a:lstStyle/>
          <a:p>
            <a:pPr marL="12700" marR="248285" algn="just">
              <a:spcAft>
                <a:spcPts val="900"/>
              </a:spcAft>
            </a:pPr>
            <a:r>
              <a:rPr lang="fr-FR" sz="1400" spc="175" dirty="0">
                <a:solidFill>
                  <a:schemeClr val="tx1"/>
                </a:solidFill>
                <a:latin typeface="+mn-lt"/>
                <a:cs typeface="Gill Sans MT"/>
              </a:rPr>
              <a:t>Chaque année, nous avons le plaisir de nous retrouver sur l’eau et sur terre à l’occasion du Challenge voile BPCE mais aussi d’accueillir de nouveaux venus qui comprennent très vite pourquoi c’est un moment incontournable dans l’année.</a:t>
            </a:r>
          </a:p>
          <a:p>
            <a:pPr marL="12700" marR="248285" algn="just">
              <a:spcAft>
                <a:spcPts val="900"/>
              </a:spcAft>
            </a:pPr>
            <a:r>
              <a:rPr lang="fr-FR" sz="1400" spc="175" dirty="0">
                <a:solidFill>
                  <a:schemeClr val="tx1"/>
                </a:solidFill>
                <a:latin typeface="+mn-lt"/>
                <a:cs typeface="Gill Sans MT"/>
              </a:rPr>
              <a:t>Naviguer ensemble, c’est l’occasion de mettre en œuvre l’esprit du Challenge Voile : Cohésion, Compétition, Convivialité !</a:t>
            </a:r>
          </a:p>
          <a:p>
            <a:pPr marL="12700" marR="248285" algn="just">
              <a:spcAft>
                <a:spcPts val="900"/>
              </a:spcAft>
            </a:pPr>
            <a:r>
              <a:rPr lang="fr-FR" sz="1400" spc="175" dirty="0">
                <a:solidFill>
                  <a:schemeClr val="tx1"/>
                </a:solidFill>
                <a:latin typeface="+mn-lt"/>
                <a:cs typeface="Gill Sans MT"/>
              </a:rPr>
              <a:t>C’est aussi vérifier les mots de William Arthur Ward : « le pessimiste se plaint du vent, l’optimiste espère qu’il va changer, le réaliste ajuste ses voiles ».</a:t>
            </a:r>
          </a:p>
          <a:p>
            <a:pPr marL="12700" marR="248285" algn="just">
              <a:spcAft>
                <a:spcPts val="900"/>
              </a:spcAft>
            </a:pPr>
            <a:r>
              <a:rPr lang="fr-FR" sz="1400" spc="175" dirty="0">
                <a:solidFill>
                  <a:schemeClr val="tx1"/>
                </a:solidFill>
                <a:latin typeface="+mn-lt"/>
                <a:cs typeface="Gill Sans MT"/>
              </a:rPr>
              <a:t>Se dépasser est une valeur que nous portons tous au quotidien, dans nos métiers, avec nos collègues et au service de tous nos clients.</a:t>
            </a:r>
          </a:p>
          <a:p>
            <a:pPr marL="12700" marR="248285" algn="just"/>
            <a:r>
              <a:rPr lang="fr-FR" sz="1400" spc="175" dirty="0">
                <a:solidFill>
                  <a:schemeClr val="tx1"/>
                </a:solidFill>
                <a:latin typeface="+mn-lt"/>
                <a:cs typeface="Gill Sans MT"/>
              </a:rPr>
              <a:t>BPGO et CEBPL sont heureux de vous inviter à participer au 37</a:t>
            </a:r>
            <a:r>
              <a:rPr lang="fr-FR" sz="1400" spc="175" baseline="30000" dirty="0">
                <a:solidFill>
                  <a:schemeClr val="tx1"/>
                </a:solidFill>
                <a:latin typeface="+mn-lt"/>
                <a:cs typeface="Gill Sans MT"/>
              </a:rPr>
              <a:t>ème</a:t>
            </a:r>
            <a:r>
              <a:rPr lang="fr-FR" sz="1400" spc="175" dirty="0">
                <a:solidFill>
                  <a:schemeClr val="tx1"/>
                </a:solidFill>
                <a:latin typeface="+mn-lt"/>
                <a:cs typeface="Gill Sans MT"/>
              </a:rPr>
              <a:t> Challenge Voile BPCE qui aura lieu du 27 au 30 septembre 2024 à la Trinité Sur Mer.</a:t>
            </a:r>
          </a:p>
          <a:p>
            <a:pPr marL="12700" marR="248285" algn="just"/>
            <a:endParaRPr lang="fr-FR" sz="1400" spc="175" dirty="0">
              <a:solidFill>
                <a:schemeClr val="tx1"/>
              </a:solidFill>
              <a:latin typeface="+mn-lt"/>
              <a:cs typeface="Gill Sans MT"/>
            </a:endParaRPr>
          </a:p>
          <a:p>
            <a:pPr marL="12700" marR="248285" algn="r">
              <a:spcAft>
                <a:spcPts val="900"/>
              </a:spcAft>
            </a:pPr>
            <a:r>
              <a:rPr lang="fr-FR" b="1" spc="175" dirty="0">
                <a:solidFill>
                  <a:schemeClr val="tx1"/>
                </a:solidFill>
                <a:latin typeface="+mn-lt"/>
                <a:cs typeface="Gill Sans MT"/>
              </a:rPr>
              <a:t>L’Equipe Organisation</a:t>
            </a:r>
            <a:endParaRPr lang="fr-FR" b="1" spc="-10" dirty="0">
              <a:solidFill>
                <a:schemeClr val="tx1"/>
              </a:solidFill>
              <a:latin typeface="+mn-lt"/>
              <a:cs typeface="Gill Sans MT"/>
            </a:endParaRPr>
          </a:p>
        </p:txBody>
      </p:sp>
      <p:sp>
        <p:nvSpPr>
          <p:cNvPr id="9" name="object 9"/>
          <p:cNvSpPr txBox="1"/>
          <p:nvPr/>
        </p:nvSpPr>
        <p:spPr>
          <a:xfrm>
            <a:off x="3934039" y="6308110"/>
            <a:ext cx="59690" cy="274955"/>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pic>
        <p:nvPicPr>
          <p:cNvPr id="13" name="Image 12">
            <a:extLst>
              <a:ext uri="{FF2B5EF4-FFF2-40B4-BE49-F238E27FC236}">
                <a16:creationId xmlns:a16="http://schemas.microsoft.com/office/drawing/2014/main" id="{B4ECADAC-69DC-51AE-C48F-13F5CA1FDB8F}"/>
              </a:ext>
            </a:extLst>
          </p:cNvPr>
          <p:cNvPicPr>
            <a:picLocks noChangeAspect="1"/>
          </p:cNvPicPr>
          <p:nvPr/>
        </p:nvPicPr>
        <p:blipFill>
          <a:blip r:embed="rId4"/>
          <a:stretch>
            <a:fillRect/>
          </a:stretch>
        </p:blipFill>
        <p:spPr>
          <a:xfrm>
            <a:off x="7966723" y="6772420"/>
            <a:ext cx="1748892" cy="485300"/>
          </a:xfrm>
          <a:prstGeom prst="rect">
            <a:avLst/>
          </a:prstGeom>
        </p:spPr>
      </p:pic>
      <p:pic>
        <p:nvPicPr>
          <p:cNvPr id="17" name="object 12">
            <a:extLst>
              <a:ext uri="{FF2B5EF4-FFF2-40B4-BE49-F238E27FC236}">
                <a16:creationId xmlns:a16="http://schemas.microsoft.com/office/drawing/2014/main" id="{677E9ECC-15DD-1E43-A1A9-CC449876933C}"/>
              </a:ext>
            </a:extLst>
          </p:cNvPr>
          <p:cNvPicPr/>
          <p:nvPr/>
        </p:nvPicPr>
        <p:blipFill>
          <a:blip r:embed="rId5" cstate="print"/>
          <a:stretch>
            <a:fillRect/>
          </a:stretch>
        </p:blipFill>
        <p:spPr>
          <a:xfrm>
            <a:off x="877080" y="403767"/>
            <a:ext cx="990600" cy="1004802"/>
          </a:xfrm>
          <a:prstGeom prst="rect">
            <a:avLst/>
          </a:prstGeom>
        </p:spPr>
      </p:pic>
      <p:pic>
        <p:nvPicPr>
          <p:cNvPr id="18" name="Image 17" descr="Une image contenant Caractère coloré, Graphique, graphisme, créativité&#10;&#10;Description générée automatiquement">
            <a:extLst>
              <a:ext uri="{FF2B5EF4-FFF2-40B4-BE49-F238E27FC236}">
                <a16:creationId xmlns:a16="http://schemas.microsoft.com/office/drawing/2014/main" id="{069D0898-68D1-F492-E6DF-9EB1F2B0DE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sp>
        <p:nvSpPr>
          <p:cNvPr id="20" name="ZoneTexte 19">
            <a:extLst>
              <a:ext uri="{FF2B5EF4-FFF2-40B4-BE49-F238E27FC236}">
                <a16:creationId xmlns:a16="http://schemas.microsoft.com/office/drawing/2014/main" id="{E060E23F-BFA2-743E-A15D-E5E595C76435}"/>
              </a:ext>
            </a:extLst>
          </p:cNvPr>
          <p:cNvSpPr txBox="1"/>
          <p:nvPr/>
        </p:nvSpPr>
        <p:spPr>
          <a:xfrm>
            <a:off x="5041900" y="289862"/>
            <a:ext cx="5350932" cy="646331"/>
          </a:xfrm>
          <a:prstGeom prst="rect">
            <a:avLst/>
          </a:prstGeom>
          <a:noFill/>
        </p:spPr>
        <p:txBody>
          <a:bodyPr wrap="square">
            <a:spAutoFit/>
          </a:bodyPr>
          <a:lstStyle/>
          <a:p>
            <a:r>
              <a:rPr lang="fr-FR" sz="3600" b="1" spc="275" dirty="0">
                <a:solidFill>
                  <a:srgbClr val="7030A0"/>
                </a:solidFill>
                <a:latin typeface="+mn-lt"/>
                <a:cs typeface="Calibri"/>
              </a:rPr>
              <a:t>Le</a:t>
            </a:r>
            <a:r>
              <a:rPr lang="fr-FR" sz="3600" spc="150" dirty="0">
                <a:solidFill>
                  <a:srgbClr val="7030A0"/>
                </a:solidFill>
                <a:latin typeface="+mn-lt"/>
                <a:cs typeface="Times New Roman"/>
              </a:rPr>
              <a:t> </a:t>
            </a:r>
            <a:r>
              <a:rPr lang="fr-FR" sz="3600" b="1" dirty="0">
                <a:solidFill>
                  <a:srgbClr val="7030A0"/>
                </a:solidFill>
                <a:latin typeface="+mn-lt"/>
                <a:cs typeface="Calibri"/>
              </a:rPr>
              <a:t>mot</a:t>
            </a:r>
            <a:r>
              <a:rPr lang="fr-FR" sz="3600" spc="155" dirty="0">
                <a:solidFill>
                  <a:srgbClr val="7030A0"/>
                </a:solidFill>
                <a:latin typeface="+mn-lt"/>
                <a:cs typeface="Times New Roman"/>
              </a:rPr>
              <a:t> </a:t>
            </a:r>
            <a:r>
              <a:rPr lang="fr-FR" sz="3600" b="1" dirty="0">
                <a:solidFill>
                  <a:srgbClr val="7030A0"/>
                </a:solidFill>
                <a:latin typeface="+mn-lt"/>
                <a:cs typeface="Calibri"/>
              </a:rPr>
              <a:t>des</a:t>
            </a:r>
            <a:r>
              <a:rPr lang="fr-FR" sz="3600" spc="155" dirty="0">
                <a:solidFill>
                  <a:srgbClr val="7030A0"/>
                </a:solidFill>
                <a:latin typeface="+mn-lt"/>
                <a:cs typeface="Times New Roman"/>
              </a:rPr>
              <a:t> </a:t>
            </a:r>
            <a:r>
              <a:rPr lang="fr-FR" sz="3600" b="1" spc="-70" dirty="0">
                <a:solidFill>
                  <a:srgbClr val="7030A0"/>
                </a:solidFill>
                <a:latin typeface="+mn-lt"/>
                <a:cs typeface="Calibri"/>
              </a:rPr>
              <a:t>matelots</a:t>
            </a:r>
            <a:endParaRPr lang="fr-FR" sz="3600" dirty="0">
              <a:solidFill>
                <a:srgbClr val="7030A0"/>
              </a:solidFill>
              <a:latin typeface="+mn-lt"/>
            </a:endParaRPr>
          </a:p>
        </p:txBody>
      </p:sp>
      <p:pic>
        <p:nvPicPr>
          <p:cNvPr id="10" name="Image 9" descr="Une image contenant texte, Police, Graphique, logo&#10;&#10;Description générée automatiquement">
            <a:extLst>
              <a:ext uri="{FF2B5EF4-FFF2-40B4-BE49-F238E27FC236}">
                <a16:creationId xmlns:a16="http://schemas.microsoft.com/office/drawing/2014/main" id="{EE275B9D-F414-9348-6255-E38D78D3E9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11" name="object 2">
            <a:extLst>
              <a:ext uri="{FF2B5EF4-FFF2-40B4-BE49-F238E27FC236}">
                <a16:creationId xmlns:a16="http://schemas.microsoft.com/office/drawing/2014/main" id="{0FDBD217-6AC8-15BC-255A-B4631F446378}"/>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extLst>
      <p:ext uri="{BB962C8B-B14F-4D97-AF65-F5344CB8AC3E}">
        <p14:creationId xmlns:p14="http://schemas.microsoft.com/office/powerpoint/2010/main" val="2454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5B0B1FD9-DB9A-04F2-415C-BE5FDD293CE8}"/>
              </a:ext>
            </a:extLst>
          </p:cNvPr>
          <p:cNvSpPr/>
          <p:nvPr/>
        </p:nvSpPr>
        <p:spPr>
          <a:xfrm>
            <a:off x="6974404" y="1011094"/>
            <a:ext cx="723265" cy="60325"/>
          </a:xfrm>
          <a:custGeom>
            <a:avLst/>
            <a:gdLst/>
            <a:ahLst/>
            <a:cxnLst/>
            <a:rect l="l" t="t" r="r" b="b"/>
            <a:pathLst>
              <a:path w="723265" h="60325">
                <a:moveTo>
                  <a:pt x="723031" y="60245"/>
                </a:moveTo>
                <a:lnTo>
                  <a:pt x="723031" y="0"/>
                </a:lnTo>
                <a:lnTo>
                  <a:pt x="0" y="0"/>
                </a:lnTo>
                <a:lnTo>
                  <a:pt x="0" y="60245"/>
                </a:lnTo>
                <a:lnTo>
                  <a:pt x="723031" y="60245"/>
                </a:lnTo>
                <a:close/>
              </a:path>
            </a:pathLst>
          </a:custGeom>
          <a:solidFill>
            <a:srgbClr val="7030A0"/>
          </a:solidFill>
        </p:spPr>
        <p:txBody>
          <a:bodyPr wrap="square" lIns="0" tIns="0" rIns="0" bIns="0" rtlCol="0"/>
          <a:lstStyle/>
          <a:p>
            <a:endParaRPr lang="fr-FR" dirty="0"/>
          </a:p>
        </p:txBody>
      </p:sp>
      <p:sp>
        <p:nvSpPr>
          <p:cNvPr id="20" name="object 16">
            <a:extLst>
              <a:ext uri="{FF2B5EF4-FFF2-40B4-BE49-F238E27FC236}">
                <a16:creationId xmlns:a16="http://schemas.microsoft.com/office/drawing/2014/main" id="{851CD4CC-98E3-2F2C-9B69-C93B145D4E38}"/>
              </a:ext>
            </a:extLst>
          </p:cNvPr>
          <p:cNvSpPr txBox="1"/>
          <p:nvPr/>
        </p:nvSpPr>
        <p:spPr>
          <a:xfrm>
            <a:off x="3730041" y="1773405"/>
            <a:ext cx="3108164" cy="969496"/>
          </a:xfrm>
          <a:prstGeom prst="rect">
            <a:avLst/>
          </a:prstGeom>
        </p:spPr>
        <p:txBody>
          <a:bodyPr vert="horz" wrap="square" lIns="0" tIns="15240" rIns="0" bIns="0" rtlCol="0">
            <a:spAutoFit/>
          </a:bodyPr>
          <a:lstStyle/>
          <a:p>
            <a:pPr algn="l">
              <a:spcAft>
                <a:spcPts val="600"/>
              </a:spcAft>
            </a:pPr>
            <a:r>
              <a:rPr lang="fr-FR" sz="1500" b="1" spc="204" dirty="0">
                <a:solidFill>
                  <a:srgbClr val="7030A0"/>
                </a:solidFill>
                <a:latin typeface="+mn-lt"/>
                <a:cs typeface="Calibri"/>
              </a:rPr>
              <a:t>JEUDI</a:t>
            </a:r>
            <a:r>
              <a:rPr lang="fr-FR" sz="1500" spc="300" dirty="0">
                <a:solidFill>
                  <a:srgbClr val="7030A0"/>
                </a:solidFill>
                <a:latin typeface="+mn-lt"/>
                <a:cs typeface="Times New Roman"/>
              </a:rPr>
              <a:t> </a:t>
            </a:r>
            <a:r>
              <a:rPr lang="fr-FR" sz="1500" b="1" dirty="0">
                <a:solidFill>
                  <a:srgbClr val="7030A0"/>
                </a:solidFill>
                <a:latin typeface="+mn-lt"/>
                <a:cs typeface="Calibri"/>
              </a:rPr>
              <a:t>26 SEPTEMBRE</a:t>
            </a:r>
            <a:endParaRPr lang="fr-FR" sz="1500" dirty="0">
              <a:solidFill>
                <a:srgbClr val="7030A0"/>
              </a:solidFill>
              <a:latin typeface="+mn-lt"/>
              <a:cs typeface="Calibri"/>
            </a:endParaRPr>
          </a:p>
          <a:p>
            <a:pPr>
              <a:spcAft>
                <a:spcPts val="600"/>
              </a:spcAft>
            </a:pPr>
            <a:r>
              <a:rPr lang="fr-FR" sz="1400" b="1" dirty="0">
                <a:solidFill>
                  <a:schemeClr val="tx1"/>
                </a:solidFill>
                <a:latin typeface="+mn-lt"/>
                <a:ea typeface="Cambria Math"/>
              </a:rPr>
              <a:t>Option</a:t>
            </a:r>
            <a:r>
              <a:rPr lang="fr-FR" sz="1400" dirty="0">
                <a:solidFill>
                  <a:schemeClr val="tx1"/>
                </a:solidFill>
                <a:latin typeface="+mn-lt"/>
                <a:ea typeface="Cambria Math"/>
              </a:rPr>
              <a:t> proposée aux équipages d'arriver sur site d’hébergement (à votre charge ; le coût sera précisé ultérieurement)</a:t>
            </a:r>
          </a:p>
        </p:txBody>
      </p:sp>
      <p:sp>
        <p:nvSpPr>
          <p:cNvPr id="22" name="object 16">
            <a:extLst>
              <a:ext uri="{FF2B5EF4-FFF2-40B4-BE49-F238E27FC236}">
                <a16:creationId xmlns:a16="http://schemas.microsoft.com/office/drawing/2014/main" id="{1033B33A-8D51-E06C-EB56-F80DA9AC3013}"/>
              </a:ext>
            </a:extLst>
          </p:cNvPr>
          <p:cNvSpPr txBox="1"/>
          <p:nvPr/>
        </p:nvSpPr>
        <p:spPr>
          <a:xfrm>
            <a:off x="3690907" y="3049796"/>
            <a:ext cx="3108164" cy="2693045"/>
          </a:xfrm>
          <a:prstGeom prst="rect">
            <a:avLst/>
          </a:prstGeom>
        </p:spPr>
        <p:txBody>
          <a:bodyPr vert="horz" wrap="square" lIns="0" tIns="15240" rIns="0" bIns="0" rtlCol="0">
            <a:spAutoFit/>
          </a:bodyPr>
          <a:lstStyle/>
          <a:p>
            <a:pPr algn="l">
              <a:spcAft>
                <a:spcPts val="600"/>
              </a:spcAft>
            </a:pPr>
            <a:r>
              <a:rPr lang="fr-FR" sz="1500" b="1" spc="204" dirty="0">
                <a:solidFill>
                  <a:srgbClr val="7030A0"/>
                </a:solidFill>
                <a:latin typeface="+mn-lt"/>
                <a:cs typeface="Calibri"/>
              </a:rPr>
              <a:t>VENDREDI 27</a:t>
            </a:r>
            <a:r>
              <a:rPr lang="fr-FR" sz="1500" b="1" dirty="0">
                <a:solidFill>
                  <a:srgbClr val="7030A0"/>
                </a:solidFill>
                <a:latin typeface="+mn-lt"/>
                <a:cs typeface="Calibri"/>
              </a:rPr>
              <a:t> SEPTEMBRE</a:t>
            </a:r>
            <a:endParaRPr lang="fr-FR" sz="1500" dirty="0">
              <a:solidFill>
                <a:srgbClr val="7030A0"/>
              </a:solidFill>
              <a:latin typeface="+mn-lt"/>
              <a:cs typeface="Calibri"/>
            </a:endParaRPr>
          </a:p>
          <a:p>
            <a:r>
              <a:rPr lang="fr-FR" sz="1400" b="1" dirty="0">
                <a:solidFill>
                  <a:schemeClr val="tx1"/>
                </a:solidFill>
                <a:latin typeface="+mn-lt"/>
                <a:ea typeface="Cambria Math" panose="02040503050406030204" pitchFamily="18" charset="0"/>
              </a:rPr>
              <a:t>En option (journée d’entrainement)</a:t>
            </a:r>
          </a:p>
          <a:p>
            <a:r>
              <a:rPr lang="fr-FR" sz="1400" b="1" dirty="0">
                <a:solidFill>
                  <a:schemeClr val="tx1"/>
                </a:solidFill>
                <a:latin typeface="+mn-lt"/>
                <a:ea typeface="Cambria Math" panose="02040503050406030204" pitchFamily="18" charset="0"/>
              </a:rPr>
              <a:t>A partir de 9h00</a:t>
            </a:r>
            <a:endParaRPr lang="fr-FR" sz="1400" dirty="0">
              <a:solidFill>
                <a:schemeClr val="tx1"/>
              </a:solidFill>
              <a:latin typeface="+mn-lt"/>
              <a:ea typeface="Cambria Math" panose="02040503050406030204" pitchFamily="18" charset="0"/>
            </a:endParaRPr>
          </a:p>
          <a:p>
            <a:pPr marL="285750" indent="-104775">
              <a:buFont typeface="Arial" panose="020B0604020202020204" pitchFamily="34" charset="0"/>
              <a:buChar char="•"/>
            </a:pPr>
            <a:r>
              <a:rPr lang="fr-FR" sz="1400" dirty="0">
                <a:solidFill>
                  <a:schemeClr val="tx1"/>
                </a:solidFill>
                <a:latin typeface="+mn-lt"/>
                <a:ea typeface="Cambria Math"/>
              </a:rPr>
              <a:t>Accueil des participants </a:t>
            </a:r>
          </a:p>
          <a:p>
            <a:pPr marL="285750" indent="-104775">
              <a:buFont typeface="Arial" panose="020B0604020202020204" pitchFamily="34" charset="0"/>
              <a:buChar char="•"/>
            </a:pPr>
            <a:r>
              <a:rPr lang="fr-FR" sz="1400" dirty="0">
                <a:solidFill>
                  <a:schemeClr val="tx1"/>
                </a:solidFill>
                <a:latin typeface="+mn-lt"/>
                <a:ea typeface="Cambria Math"/>
              </a:rPr>
              <a:t>Inscription des équipages</a:t>
            </a:r>
            <a:endParaRPr lang="fr-FR" sz="1400" dirty="0">
              <a:solidFill>
                <a:schemeClr val="tx1"/>
              </a:solidFill>
              <a:latin typeface="+mn-lt"/>
            </a:endParaRPr>
          </a:p>
          <a:p>
            <a:pPr marL="285750" indent="-104775">
              <a:buFont typeface="Arial" panose="020B0604020202020204" pitchFamily="34" charset="0"/>
              <a:buChar char="•"/>
            </a:pPr>
            <a:r>
              <a:rPr lang="fr-FR" sz="1400" dirty="0">
                <a:solidFill>
                  <a:schemeClr val="tx1"/>
                </a:solidFill>
                <a:latin typeface="+mn-lt"/>
                <a:ea typeface="Cambria Math" panose="02040503050406030204" pitchFamily="18" charset="0"/>
              </a:rPr>
              <a:t>Inventaire des bateaux</a:t>
            </a:r>
          </a:p>
          <a:p>
            <a:pPr marL="285750" indent="-104775">
              <a:buFont typeface="Arial" panose="020B0604020202020204" pitchFamily="34" charset="0"/>
              <a:buChar char="•"/>
            </a:pPr>
            <a:r>
              <a:rPr lang="fr-FR" sz="1400" dirty="0">
                <a:solidFill>
                  <a:schemeClr val="tx1"/>
                </a:solidFill>
                <a:latin typeface="+mn-lt"/>
                <a:ea typeface="Cambria Math" panose="02040503050406030204" pitchFamily="18" charset="0"/>
              </a:rPr>
              <a:t>Entrainement libre</a:t>
            </a:r>
          </a:p>
          <a:p>
            <a:pPr marL="285750" indent="-104775">
              <a:buFont typeface="Arial" panose="020B0604020202020204" pitchFamily="34" charset="0"/>
              <a:buChar char="•"/>
            </a:pPr>
            <a:r>
              <a:rPr lang="fr-FR" sz="1400" dirty="0">
                <a:solidFill>
                  <a:schemeClr val="tx1"/>
                </a:solidFill>
                <a:latin typeface="+mn-lt"/>
                <a:ea typeface="Cambria Math"/>
              </a:rPr>
              <a:t>Remise des instructions de courses</a:t>
            </a:r>
          </a:p>
          <a:p>
            <a:pPr marL="285750" indent="-104775">
              <a:buFont typeface="Arial" panose="020B0604020202020204" pitchFamily="34" charset="0"/>
              <a:buChar char="•"/>
            </a:pPr>
            <a:r>
              <a:rPr lang="fr-FR" sz="1400" dirty="0">
                <a:solidFill>
                  <a:schemeClr val="tx1"/>
                </a:solidFill>
                <a:latin typeface="+mn-lt"/>
                <a:ea typeface="Cambria Math"/>
              </a:rPr>
              <a:t>Attribution des bungalows</a:t>
            </a:r>
          </a:p>
          <a:p>
            <a:r>
              <a:rPr lang="fr-FR" sz="1400" b="1" dirty="0">
                <a:solidFill>
                  <a:schemeClr val="tx1"/>
                </a:solidFill>
                <a:latin typeface="+mn-lt"/>
                <a:ea typeface="Cambria Math"/>
              </a:rPr>
              <a:t>18h00 : </a:t>
            </a:r>
            <a:r>
              <a:rPr lang="fr-FR" sz="1400" dirty="0">
                <a:solidFill>
                  <a:schemeClr val="tx1"/>
                </a:solidFill>
                <a:latin typeface="+mn-lt"/>
                <a:ea typeface="Cambria Math"/>
              </a:rPr>
              <a:t>Réunion des skippers</a:t>
            </a:r>
            <a:endParaRPr lang="fr-FR" sz="1400" dirty="0">
              <a:solidFill>
                <a:schemeClr val="tx1"/>
              </a:solidFill>
              <a:latin typeface="+mn-lt"/>
              <a:ea typeface="Cambria Math" panose="02040503050406030204" pitchFamily="18" charset="0"/>
            </a:endParaRPr>
          </a:p>
          <a:p>
            <a:r>
              <a:rPr lang="fr-FR" sz="1400" b="1" dirty="0">
                <a:solidFill>
                  <a:schemeClr val="tx1"/>
                </a:solidFill>
                <a:latin typeface="+mn-lt"/>
                <a:ea typeface="Cambria Math"/>
              </a:rPr>
              <a:t>19h00 :</a:t>
            </a:r>
            <a:r>
              <a:rPr lang="fr-FR" sz="1400" dirty="0">
                <a:solidFill>
                  <a:schemeClr val="tx1"/>
                </a:solidFill>
                <a:latin typeface="+mn-lt"/>
                <a:ea typeface="Cambria Math"/>
              </a:rPr>
              <a:t> Soirée </a:t>
            </a:r>
          </a:p>
          <a:p>
            <a:pPr marL="285750" indent="-285750">
              <a:lnSpc>
                <a:spcPct val="100000"/>
              </a:lnSpc>
              <a:buFont typeface="Arial" panose="020B0604020202020204" pitchFamily="34" charset="0"/>
              <a:buChar char="•"/>
            </a:pPr>
            <a:endParaRPr lang="fr-FR" sz="1400" dirty="0">
              <a:solidFill>
                <a:schemeClr val="tx2"/>
              </a:solidFill>
              <a:latin typeface="+mn-lt"/>
              <a:ea typeface="Cambria Math" panose="02040503050406030204" pitchFamily="18" charset="0"/>
            </a:endParaRPr>
          </a:p>
        </p:txBody>
      </p:sp>
      <p:sp>
        <p:nvSpPr>
          <p:cNvPr id="26" name="object 16">
            <a:extLst>
              <a:ext uri="{FF2B5EF4-FFF2-40B4-BE49-F238E27FC236}">
                <a16:creationId xmlns:a16="http://schemas.microsoft.com/office/drawing/2014/main" id="{BB570C6C-45BA-E6CF-7BE0-8FC5070C6327}"/>
              </a:ext>
            </a:extLst>
          </p:cNvPr>
          <p:cNvSpPr txBox="1"/>
          <p:nvPr/>
        </p:nvSpPr>
        <p:spPr>
          <a:xfrm>
            <a:off x="7192611" y="1753129"/>
            <a:ext cx="3108164" cy="1600438"/>
          </a:xfrm>
          <a:prstGeom prst="rect">
            <a:avLst/>
          </a:prstGeom>
        </p:spPr>
        <p:txBody>
          <a:bodyPr vert="horz" wrap="square" lIns="0" tIns="15240" rIns="0" bIns="0" rtlCol="0">
            <a:spAutoFit/>
          </a:bodyPr>
          <a:lstStyle/>
          <a:p>
            <a:pPr algn="l">
              <a:spcAft>
                <a:spcPts val="600"/>
              </a:spcAft>
            </a:pPr>
            <a:r>
              <a:rPr lang="fr-FR" sz="1500" b="1" spc="204" dirty="0">
                <a:solidFill>
                  <a:srgbClr val="7030A0"/>
                </a:solidFill>
                <a:latin typeface="+mn-lt"/>
                <a:cs typeface="Calibri"/>
              </a:rPr>
              <a:t>SAMEDI 28</a:t>
            </a:r>
            <a:r>
              <a:rPr lang="fr-FR" sz="1500" b="1" dirty="0">
                <a:solidFill>
                  <a:srgbClr val="7030A0"/>
                </a:solidFill>
                <a:latin typeface="+mn-lt"/>
                <a:cs typeface="Calibri"/>
              </a:rPr>
              <a:t> SEPTEMBRE</a:t>
            </a:r>
            <a:endParaRPr lang="fr-FR" sz="1500" dirty="0">
              <a:solidFill>
                <a:srgbClr val="7030A0"/>
              </a:solidFill>
              <a:latin typeface="+mn-lt"/>
              <a:cs typeface="Calibri"/>
            </a:endParaRPr>
          </a:p>
          <a:p>
            <a:r>
              <a:rPr lang="fr-FR" sz="1400" b="1" dirty="0">
                <a:solidFill>
                  <a:schemeClr val="tx1"/>
                </a:solidFill>
                <a:latin typeface="+mn-lt"/>
                <a:ea typeface="Cambria Math" panose="02040503050406030204" pitchFamily="18" charset="0"/>
              </a:rPr>
              <a:t>8h00 : </a:t>
            </a:r>
            <a:r>
              <a:rPr lang="fr-FR" sz="1400" dirty="0">
                <a:solidFill>
                  <a:schemeClr val="tx1"/>
                </a:solidFill>
                <a:latin typeface="+mn-lt"/>
                <a:ea typeface="Cambria Math" panose="02040503050406030204" pitchFamily="18" charset="0"/>
              </a:rPr>
              <a:t>Petit déjeuner</a:t>
            </a:r>
          </a:p>
          <a:p>
            <a:r>
              <a:rPr lang="fr-FR" sz="1400" b="1" dirty="0">
                <a:solidFill>
                  <a:schemeClr val="tx1"/>
                </a:solidFill>
                <a:latin typeface="+mn-lt"/>
                <a:ea typeface="Cambria Math" panose="02040503050406030204" pitchFamily="18" charset="0"/>
              </a:rPr>
              <a:t>9h30 : </a:t>
            </a:r>
            <a:r>
              <a:rPr lang="fr-FR" sz="1400" dirty="0">
                <a:solidFill>
                  <a:schemeClr val="tx1"/>
                </a:solidFill>
                <a:latin typeface="+mn-lt"/>
                <a:ea typeface="Cambria Math" panose="02040503050406030204" pitchFamily="18" charset="0"/>
              </a:rPr>
              <a:t>Briefing des skippers &amp; distribution des pique-niques</a:t>
            </a:r>
          </a:p>
          <a:p>
            <a:r>
              <a:rPr lang="fr-FR" sz="1400" b="1" dirty="0">
                <a:solidFill>
                  <a:schemeClr val="tx1"/>
                </a:solidFill>
                <a:latin typeface="+mn-lt"/>
                <a:ea typeface="Cambria Math" panose="02040503050406030204" pitchFamily="18" charset="0"/>
              </a:rPr>
              <a:t>10h30 : </a:t>
            </a:r>
            <a:r>
              <a:rPr lang="fr-FR" sz="1400" dirty="0">
                <a:solidFill>
                  <a:schemeClr val="tx1"/>
                </a:solidFill>
                <a:latin typeface="+mn-lt"/>
                <a:ea typeface="Cambria Math" panose="02040503050406030204" pitchFamily="18" charset="0"/>
              </a:rPr>
              <a:t>Mise à disposition sur l’eau </a:t>
            </a:r>
          </a:p>
          <a:p>
            <a:r>
              <a:rPr lang="fr-FR" sz="1400" b="1" dirty="0">
                <a:solidFill>
                  <a:schemeClr val="tx1"/>
                </a:solidFill>
                <a:latin typeface="+mn-lt"/>
                <a:ea typeface="Cambria Math"/>
              </a:rPr>
              <a:t>19h00 :  </a:t>
            </a:r>
            <a:r>
              <a:rPr lang="fr-FR" sz="1400" dirty="0">
                <a:solidFill>
                  <a:schemeClr val="tx1"/>
                </a:solidFill>
                <a:latin typeface="+mn-lt"/>
                <a:ea typeface="Cambria Math"/>
              </a:rPr>
              <a:t>Soirée des sponsors</a:t>
            </a:r>
          </a:p>
          <a:p>
            <a:pPr marL="285750" indent="-285750">
              <a:lnSpc>
                <a:spcPct val="100000"/>
              </a:lnSpc>
              <a:buFont typeface="Arial" panose="020B0604020202020204" pitchFamily="34" charset="0"/>
              <a:buChar char="•"/>
            </a:pPr>
            <a:endParaRPr lang="fr-FR" sz="1400" dirty="0">
              <a:solidFill>
                <a:schemeClr val="tx2"/>
              </a:solidFill>
              <a:latin typeface="+mn-lt"/>
              <a:ea typeface="Cambria Math" panose="02040503050406030204" pitchFamily="18" charset="0"/>
            </a:endParaRPr>
          </a:p>
        </p:txBody>
      </p:sp>
      <p:sp>
        <p:nvSpPr>
          <p:cNvPr id="27" name="object 16">
            <a:extLst>
              <a:ext uri="{FF2B5EF4-FFF2-40B4-BE49-F238E27FC236}">
                <a16:creationId xmlns:a16="http://schemas.microsoft.com/office/drawing/2014/main" id="{6DA4AADD-A766-0C7A-6C59-022B762B82D3}"/>
              </a:ext>
            </a:extLst>
          </p:cNvPr>
          <p:cNvSpPr txBox="1"/>
          <p:nvPr/>
        </p:nvSpPr>
        <p:spPr>
          <a:xfrm>
            <a:off x="7194022" y="3353567"/>
            <a:ext cx="3108164" cy="1600438"/>
          </a:xfrm>
          <a:prstGeom prst="rect">
            <a:avLst/>
          </a:prstGeom>
        </p:spPr>
        <p:txBody>
          <a:bodyPr vert="horz" wrap="square" lIns="0" tIns="15240" rIns="0" bIns="0" rtlCol="0">
            <a:spAutoFit/>
          </a:bodyPr>
          <a:lstStyle/>
          <a:p>
            <a:pPr algn="l">
              <a:spcAft>
                <a:spcPts val="600"/>
              </a:spcAft>
            </a:pPr>
            <a:r>
              <a:rPr lang="fr-FR" sz="1500" b="1" spc="204" dirty="0">
                <a:solidFill>
                  <a:srgbClr val="7030A0"/>
                </a:solidFill>
                <a:latin typeface="+mn-lt"/>
                <a:cs typeface="Calibri"/>
              </a:rPr>
              <a:t>DIMANCHE 29</a:t>
            </a:r>
            <a:r>
              <a:rPr lang="fr-FR" sz="1500" b="1" dirty="0">
                <a:solidFill>
                  <a:srgbClr val="7030A0"/>
                </a:solidFill>
                <a:latin typeface="+mn-lt"/>
                <a:cs typeface="Calibri"/>
              </a:rPr>
              <a:t> SEPTEMBRE</a:t>
            </a:r>
            <a:endParaRPr lang="fr-FR" sz="1500" dirty="0">
              <a:solidFill>
                <a:srgbClr val="7030A0"/>
              </a:solidFill>
              <a:latin typeface="+mn-lt"/>
              <a:cs typeface="Calibri"/>
            </a:endParaRPr>
          </a:p>
          <a:p>
            <a:r>
              <a:rPr lang="fr-FR" sz="1400" b="1" dirty="0">
                <a:solidFill>
                  <a:schemeClr val="tx1"/>
                </a:solidFill>
                <a:latin typeface="+mn-lt"/>
                <a:ea typeface="Cambria Math" panose="02040503050406030204" pitchFamily="18" charset="0"/>
              </a:rPr>
              <a:t>8h00 : </a:t>
            </a:r>
            <a:r>
              <a:rPr lang="fr-FR" sz="1400" dirty="0">
                <a:solidFill>
                  <a:schemeClr val="tx1"/>
                </a:solidFill>
                <a:latin typeface="+mn-lt"/>
                <a:ea typeface="Cambria Math" panose="02040503050406030204" pitchFamily="18" charset="0"/>
              </a:rPr>
              <a:t>Petit déjeuner</a:t>
            </a:r>
          </a:p>
          <a:p>
            <a:r>
              <a:rPr lang="fr-FR" sz="1400" b="1" dirty="0">
                <a:solidFill>
                  <a:schemeClr val="tx1"/>
                </a:solidFill>
                <a:latin typeface="+mn-lt"/>
                <a:ea typeface="Cambria Math" panose="02040503050406030204" pitchFamily="18" charset="0"/>
              </a:rPr>
              <a:t>9h30 : </a:t>
            </a:r>
            <a:r>
              <a:rPr lang="fr-FR" sz="1400" dirty="0">
                <a:solidFill>
                  <a:schemeClr val="tx1"/>
                </a:solidFill>
                <a:latin typeface="+mn-lt"/>
                <a:ea typeface="Cambria Math" panose="02040503050406030204" pitchFamily="18" charset="0"/>
              </a:rPr>
              <a:t>Briefing des skippers &amp; distribution des pique-niques</a:t>
            </a:r>
          </a:p>
          <a:p>
            <a:r>
              <a:rPr lang="fr-FR" sz="1400" b="1" dirty="0">
                <a:solidFill>
                  <a:schemeClr val="tx1"/>
                </a:solidFill>
                <a:latin typeface="+mn-lt"/>
                <a:ea typeface="Cambria Math" panose="02040503050406030204" pitchFamily="18" charset="0"/>
              </a:rPr>
              <a:t>10h30 : </a:t>
            </a:r>
            <a:r>
              <a:rPr lang="fr-FR" sz="1400" dirty="0">
                <a:solidFill>
                  <a:schemeClr val="tx1"/>
                </a:solidFill>
                <a:latin typeface="+mn-lt"/>
                <a:ea typeface="Cambria Math" panose="02040503050406030204" pitchFamily="18" charset="0"/>
              </a:rPr>
              <a:t>Mise à disposition sur l’eau </a:t>
            </a:r>
          </a:p>
          <a:p>
            <a:r>
              <a:rPr lang="fr-FR" sz="1400" b="1" dirty="0">
                <a:solidFill>
                  <a:schemeClr val="tx1"/>
                </a:solidFill>
                <a:latin typeface="+mn-lt"/>
                <a:ea typeface="Cambria Math"/>
              </a:rPr>
              <a:t>19h00 :  </a:t>
            </a:r>
            <a:r>
              <a:rPr lang="fr-FR" sz="1400" dirty="0">
                <a:solidFill>
                  <a:schemeClr val="tx1"/>
                </a:solidFill>
                <a:latin typeface="+mn-lt"/>
                <a:ea typeface="Cambria Math"/>
              </a:rPr>
              <a:t>Soirée</a:t>
            </a:r>
          </a:p>
          <a:p>
            <a:pPr marL="285750" indent="-285750">
              <a:lnSpc>
                <a:spcPct val="100000"/>
              </a:lnSpc>
              <a:buFont typeface="Arial" panose="020B0604020202020204" pitchFamily="34" charset="0"/>
              <a:buChar char="•"/>
            </a:pPr>
            <a:endParaRPr lang="fr-FR" sz="1400" dirty="0">
              <a:solidFill>
                <a:schemeClr val="tx2"/>
              </a:solidFill>
              <a:latin typeface="+mn-lt"/>
              <a:ea typeface="Cambria Math" panose="02040503050406030204" pitchFamily="18" charset="0"/>
            </a:endParaRPr>
          </a:p>
        </p:txBody>
      </p:sp>
      <p:sp>
        <p:nvSpPr>
          <p:cNvPr id="30" name="object 16">
            <a:extLst>
              <a:ext uri="{FF2B5EF4-FFF2-40B4-BE49-F238E27FC236}">
                <a16:creationId xmlns:a16="http://schemas.microsoft.com/office/drawing/2014/main" id="{D280C502-C991-1A02-8FEB-CF25FAF08537}"/>
              </a:ext>
            </a:extLst>
          </p:cNvPr>
          <p:cNvSpPr txBox="1"/>
          <p:nvPr/>
        </p:nvSpPr>
        <p:spPr>
          <a:xfrm>
            <a:off x="7232122" y="4907969"/>
            <a:ext cx="3108164" cy="1400383"/>
          </a:xfrm>
          <a:prstGeom prst="rect">
            <a:avLst/>
          </a:prstGeom>
        </p:spPr>
        <p:txBody>
          <a:bodyPr vert="horz" wrap="square" lIns="0" tIns="15240" rIns="0" bIns="0" rtlCol="0">
            <a:spAutoFit/>
          </a:bodyPr>
          <a:lstStyle/>
          <a:p>
            <a:pPr algn="l">
              <a:spcAft>
                <a:spcPts val="600"/>
              </a:spcAft>
            </a:pPr>
            <a:r>
              <a:rPr lang="fr-FR" sz="1500" b="1" spc="204" dirty="0">
                <a:solidFill>
                  <a:srgbClr val="7030A0"/>
                </a:solidFill>
                <a:latin typeface="+mn-lt"/>
                <a:cs typeface="Calibri"/>
              </a:rPr>
              <a:t>LUNDI 30</a:t>
            </a:r>
            <a:r>
              <a:rPr lang="fr-FR" sz="1500" b="1" dirty="0">
                <a:solidFill>
                  <a:srgbClr val="7030A0"/>
                </a:solidFill>
                <a:latin typeface="+mn-lt"/>
                <a:cs typeface="Calibri"/>
              </a:rPr>
              <a:t> SEPTEMBRE</a:t>
            </a:r>
            <a:endParaRPr lang="fr-FR" sz="1500" dirty="0">
              <a:solidFill>
                <a:srgbClr val="7030A0"/>
              </a:solidFill>
              <a:latin typeface="+mn-lt"/>
              <a:cs typeface="Calibri"/>
            </a:endParaRPr>
          </a:p>
          <a:p>
            <a:r>
              <a:rPr lang="fr-FR" sz="1400" b="1" dirty="0">
                <a:solidFill>
                  <a:schemeClr val="tx1"/>
                </a:solidFill>
                <a:latin typeface="+mn-lt"/>
                <a:ea typeface="Cambria Math" panose="02040503050406030204" pitchFamily="18" charset="0"/>
              </a:rPr>
              <a:t>8h00 : </a:t>
            </a:r>
            <a:r>
              <a:rPr lang="fr-FR" sz="1400" dirty="0">
                <a:solidFill>
                  <a:schemeClr val="tx1"/>
                </a:solidFill>
                <a:latin typeface="+mn-lt"/>
                <a:ea typeface="Cambria Math" panose="02040503050406030204" pitchFamily="18" charset="0"/>
              </a:rPr>
              <a:t>Petit déjeuner</a:t>
            </a:r>
          </a:p>
          <a:p>
            <a:r>
              <a:rPr lang="fr-FR" sz="1400" b="1" dirty="0">
                <a:solidFill>
                  <a:schemeClr val="tx1"/>
                </a:solidFill>
                <a:latin typeface="+mn-lt"/>
                <a:ea typeface="Cambria Math" panose="02040503050406030204" pitchFamily="18" charset="0"/>
              </a:rPr>
              <a:t>9h00 : </a:t>
            </a:r>
            <a:r>
              <a:rPr lang="fr-FR" sz="1400" dirty="0">
                <a:solidFill>
                  <a:schemeClr val="tx1"/>
                </a:solidFill>
                <a:latin typeface="+mn-lt"/>
                <a:ea typeface="Cambria Math" panose="02040503050406030204" pitchFamily="18" charset="0"/>
              </a:rPr>
              <a:t>Briefing des skippers </a:t>
            </a:r>
          </a:p>
          <a:p>
            <a:r>
              <a:rPr lang="fr-FR" sz="1400" b="1" dirty="0">
                <a:solidFill>
                  <a:schemeClr val="tx1"/>
                </a:solidFill>
                <a:latin typeface="+mn-lt"/>
                <a:ea typeface="Cambria Math" panose="02040503050406030204" pitchFamily="18" charset="0"/>
              </a:rPr>
              <a:t>9h30 : </a:t>
            </a:r>
            <a:r>
              <a:rPr lang="fr-FR" sz="1400" dirty="0">
                <a:solidFill>
                  <a:schemeClr val="tx1"/>
                </a:solidFill>
                <a:latin typeface="+mn-lt"/>
                <a:ea typeface="Cambria Math" panose="02040503050406030204" pitchFamily="18" charset="0"/>
              </a:rPr>
              <a:t>Mise à disposition sur l’eau </a:t>
            </a:r>
          </a:p>
          <a:p>
            <a:r>
              <a:rPr lang="fr-FR" sz="1400" b="1" dirty="0">
                <a:solidFill>
                  <a:schemeClr val="tx1"/>
                </a:solidFill>
                <a:latin typeface="+mn-lt"/>
                <a:ea typeface="Cambria Math"/>
              </a:rPr>
              <a:t>13h00 :  </a:t>
            </a:r>
            <a:r>
              <a:rPr lang="fr-FR" sz="1400" dirty="0">
                <a:solidFill>
                  <a:schemeClr val="tx1"/>
                </a:solidFill>
                <a:latin typeface="+mn-lt"/>
                <a:ea typeface="Cambria Math"/>
              </a:rPr>
              <a:t>Déjeuner et remise des prix</a:t>
            </a:r>
          </a:p>
          <a:p>
            <a:r>
              <a:rPr lang="fr-FR" sz="1400" b="1" dirty="0">
                <a:solidFill>
                  <a:schemeClr val="tx1"/>
                </a:solidFill>
                <a:latin typeface="+mn-lt"/>
                <a:ea typeface="Cambria Math"/>
              </a:rPr>
              <a:t>15h00 :  </a:t>
            </a:r>
            <a:r>
              <a:rPr lang="fr-FR" sz="1400" dirty="0">
                <a:solidFill>
                  <a:schemeClr val="tx1"/>
                </a:solidFill>
                <a:latin typeface="+mn-lt"/>
                <a:ea typeface="Cambria Math"/>
              </a:rPr>
              <a:t>Fin du challenge</a:t>
            </a:r>
          </a:p>
        </p:txBody>
      </p:sp>
      <p:sp>
        <p:nvSpPr>
          <p:cNvPr id="31" name="object 7">
            <a:extLst>
              <a:ext uri="{FF2B5EF4-FFF2-40B4-BE49-F238E27FC236}">
                <a16:creationId xmlns:a16="http://schemas.microsoft.com/office/drawing/2014/main" id="{260DC42B-ECD3-EC3B-D7BA-D1D245C50BC2}"/>
              </a:ext>
            </a:extLst>
          </p:cNvPr>
          <p:cNvSpPr/>
          <p:nvPr/>
        </p:nvSpPr>
        <p:spPr>
          <a:xfrm>
            <a:off x="-7267" y="654050"/>
            <a:ext cx="2276475" cy="6014720"/>
          </a:xfrm>
          <a:custGeom>
            <a:avLst/>
            <a:gdLst/>
            <a:ahLst/>
            <a:cxnLst/>
            <a:rect l="l" t="t" r="r" b="b"/>
            <a:pathLst>
              <a:path w="2276475" h="6014720">
                <a:moveTo>
                  <a:pt x="2275906" y="6014465"/>
                </a:moveTo>
                <a:lnTo>
                  <a:pt x="2275906" y="0"/>
                </a:lnTo>
                <a:lnTo>
                  <a:pt x="0" y="0"/>
                </a:lnTo>
                <a:lnTo>
                  <a:pt x="0" y="6014465"/>
                </a:lnTo>
                <a:lnTo>
                  <a:pt x="2275906" y="6014465"/>
                </a:lnTo>
                <a:close/>
              </a:path>
            </a:pathLst>
          </a:custGeom>
          <a:solidFill>
            <a:srgbClr val="224766"/>
          </a:solidFill>
        </p:spPr>
        <p:txBody>
          <a:bodyPr wrap="square" lIns="0" tIns="0" rIns="0" bIns="0" rtlCol="0"/>
          <a:lstStyle/>
          <a:p>
            <a:endParaRPr/>
          </a:p>
        </p:txBody>
      </p:sp>
      <p:pic>
        <p:nvPicPr>
          <p:cNvPr id="32" name="object 9">
            <a:extLst>
              <a:ext uri="{FF2B5EF4-FFF2-40B4-BE49-F238E27FC236}">
                <a16:creationId xmlns:a16="http://schemas.microsoft.com/office/drawing/2014/main" id="{59A1C3B6-45BA-FD71-86F6-57AF35E1E6E2}"/>
              </a:ext>
            </a:extLst>
          </p:cNvPr>
          <p:cNvPicPr/>
          <p:nvPr/>
        </p:nvPicPr>
        <p:blipFill rotWithShape="1">
          <a:blip r:embed="rId2" cstate="print"/>
          <a:srcRect r="11130"/>
          <a:stretch/>
        </p:blipFill>
        <p:spPr>
          <a:xfrm>
            <a:off x="520829" y="1311844"/>
            <a:ext cx="2616071" cy="4738826"/>
          </a:xfrm>
          <a:prstGeom prst="rect">
            <a:avLst/>
          </a:prstGeom>
        </p:spPr>
      </p:pic>
      <p:sp>
        <p:nvSpPr>
          <p:cNvPr id="6" name="object 9">
            <a:extLst>
              <a:ext uri="{FF2B5EF4-FFF2-40B4-BE49-F238E27FC236}">
                <a16:creationId xmlns:a16="http://schemas.microsoft.com/office/drawing/2014/main" id="{6C353010-9BE1-A14C-B2F9-409980177351}"/>
              </a:ext>
            </a:extLst>
          </p:cNvPr>
          <p:cNvSpPr txBox="1"/>
          <p:nvPr/>
        </p:nvSpPr>
        <p:spPr>
          <a:xfrm>
            <a:off x="3934039" y="6308110"/>
            <a:ext cx="59690" cy="263534"/>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mn-lt"/>
                <a:cs typeface="Gill Sans MT"/>
              </a:rPr>
              <a:t>.</a:t>
            </a:r>
            <a:endParaRPr sz="1600">
              <a:latin typeface="+mn-lt"/>
              <a:cs typeface="Gill Sans MT"/>
            </a:endParaRPr>
          </a:p>
        </p:txBody>
      </p:sp>
      <p:pic>
        <p:nvPicPr>
          <p:cNvPr id="7" name="object 12">
            <a:extLst>
              <a:ext uri="{FF2B5EF4-FFF2-40B4-BE49-F238E27FC236}">
                <a16:creationId xmlns:a16="http://schemas.microsoft.com/office/drawing/2014/main" id="{F1CF2A09-FEA2-82C9-0BD5-A87D7EC7C1EA}"/>
              </a:ext>
            </a:extLst>
          </p:cNvPr>
          <p:cNvPicPr/>
          <p:nvPr/>
        </p:nvPicPr>
        <p:blipFill>
          <a:blip r:embed="rId3" cstate="print"/>
          <a:stretch>
            <a:fillRect/>
          </a:stretch>
        </p:blipFill>
        <p:spPr>
          <a:xfrm>
            <a:off x="877080" y="369900"/>
            <a:ext cx="990600" cy="1004802"/>
          </a:xfrm>
          <a:prstGeom prst="rect">
            <a:avLst/>
          </a:prstGeom>
        </p:spPr>
      </p:pic>
      <p:pic>
        <p:nvPicPr>
          <p:cNvPr id="10" name="Image 9" descr="Une image contenant Caractère coloré, Graphique, graphisme, créativité&#10;&#10;Description générée automatiquement">
            <a:extLst>
              <a:ext uri="{FF2B5EF4-FFF2-40B4-BE49-F238E27FC236}">
                <a16:creationId xmlns:a16="http://schemas.microsoft.com/office/drawing/2014/main" id="{F4B450D5-BC53-836B-6B2E-3D84088A6B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sp>
        <p:nvSpPr>
          <p:cNvPr id="11" name="object 3">
            <a:extLst>
              <a:ext uri="{FF2B5EF4-FFF2-40B4-BE49-F238E27FC236}">
                <a16:creationId xmlns:a16="http://schemas.microsoft.com/office/drawing/2014/main" id="{8B075F3F-ED55-58CB-43EE-DD2335F911D5}"/>
              </a:ext>
            </a:extLst>
          </p:cNvPr>
          <p:cNvSpPr txBox="1"/>
          <p:nvPr/>
        </p:nvSpPr>
        <p:spPr>
          <a:xfrm>
            <a:off x="6952863" y="450005"/>
            <a:ext cx="2531340" cy="565539"/>
          </a:xfrm>
          <a:prstGeom prst="rect">
            <a:avLst/>
          </a:prstGeom>
        </p:spPr>
        <p:txBody>
          <a:bodyPr vert="horz" wrap="square" lIns="0" tIns="11430" rIns="0" bIns="0" rtlCol="0">
            <a:spAutoFit/>
          </a:bodyPr>
          <a:lstStyle/>
          <a:p>
            <a:pPr marL="12700">
              <a:lnSpc>
                <a:spcPct val="100000"/>
              </a:lnSpc>
              <a:spcBef>
                <a:spcPts val="90"/>
              </a:spcBef>
            </a:pPr>
            <a:r>
              <a:rPr sz="3600" b="1" spc="-10" dirty="0">
                <a:solidFill>
                  <a:srgbClr val="7030A0"/>
                </a:solidFill>
                <a:latin typeface="+mn-lt"/>
                <a:cs typeface="Gill Sans MT"/>
              </a:rPr>
              <a:t>Programme</a:t>
            </a:r>
            <a:endParaRPr sz="3600" b="1" dirty="0">
              <a:solidFill>
                <a:srgbClr val="7030A0"/>
              </a:solidFill>
              <a:latin typeface="+mn-lt"/>
              <a:cs typeface="Gill Sans MT"/>
            </a:endParaRPr>
          </a:p>
        </p:txBody>
      </p:sp>
      <p:pic>
        <p:nvPicPr>
          <p:cNvPr id="4" name="Image 3">
            <a:extLst>
              <a:ext uri="{FF2B5EF4-FFF2-40B4-BE49-F238E27FC236}">
                <a16:creationId xmlns:a16="http://schemas.microsoft.com/office/drawing/2014/main" id="{56FB1620-5100-A0C6-7892-4730453D07BD}"/>
              </a:ext>
            </a:extLst>
          </p:cNvPr>
          <p:cNvPicPr>
            <a:picLocks noChangeAspect="1"/>
          </p:cNvPicPr>
          <p:nvPr/>
        </p:nvPicPr>
        <p:blipFill>
          <a:blip r:embed="rId5"/>
          <a:stretch>
            <a:fillRect/>
          </a:stretch>
        </p:blipFill>
        <p:spPr>
          <a:xfrm>
            <a:off x="7966723" y="6772420"/>
            <a:ext cx="1748892" cy="485300"/>
          </a:xfrm>
          <a:prstGeom prst="rect">
            <a:avLst/>
          </a:prstGeom>
        </p:spPr>
      </p:pic>
      <p:pic>
        <p:nvPicPr>
          <p:cNvPr id="5" name="Image 4" descr="Une image contenant texte, Police, Graphique, logo&#10;&#10;Description générée automatiquement">
            <a:extLst>
              <a:ext uri="{FF2B5EF4-FFF2-40B4-BE49-F238E27FC236}">
                <a16:creationId xmlns:a16="http://schemas.microsoft.com/office/drawing/2014/main" id="{947CEA3C-17E8-2A17-D6A2-C6CD7D4B81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2" name="ZoneTexte 1">
            <a:extLst>
              <a:ext uri="{FF2B5EF4-FFF2-40B4-BE49-F238E27FC236}">
                <a16:creationId xmlns:a16="http://schemas.microsoft.com/office/drawing/2014/main" id="{5C08C602-109C-F3E9-7E97-AC05E6693446}"/>
              </a:ext>
            </a:extLst>
          </p:cNvPr>
          <p:cNvSpPr txBox="1"/>
          <p:nvPr/>
        </p:nvSpPr>
        <p:spPr>
          <a:xfrm>
            <a:off x="3604771" y="6296201"/>
            <a:ext cx="2759659" cy="553998"/>
          </a:xfrm>
          <a:prstGeom prst="rect">
            <a:avLst/>
          </a:prstGeom>
          <a:noFill/>
        </p:spPr>
        <p:txBody>
          <a:bodyPr wrap="square" rtlCol="0">
            <a:spAutoFit/>
          </a:bodyPr>
          <a:lstStyle/>
          <a:p>
            <a:r>
              <a:rPr lang="fr-FR" sz="1000" dirty="0">
                <a:latin typeface="+mn-lt"/>
              </a:rPr>
              <a:t>Les horaires indiqués peuvent être modifiés en fonction des conditions définies par le Comité de Course</a:t>
            </a:r>
          </a:p>
        </p:txBody>
      </p:sp>
      <p:sp>
        <p:nvSpPr>
          <p:cNvPr id="9" name="object 2">
            <a:extLst>
              <a:ext uri="{FF2B5EF4-FFF2-40B4-BE49-F238E27FC236}">
                <a16:creationId xmlns:a16="http://schemas.microsoft.com/office/drawing/2014/main" id="{E13DAA18-0D1F-BD34-0EE2-F56F4337AAF7}"/>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0" y="542472"/>
            <a:ext cx="3048000" cy="6014720"/>
            <a:chOff x="1404" y="770763"/>
            <a:chExt cx="3048000" cy="6014720"/>
          </a:xfrm>
        </p:grpSpPr>
        <p:sp>
          <p:nvSpPr>
            <p:cNvPr id="3" name="object 3"/>
            <p:cNvSpPr/>
            <p:nvPr/>
          </p:nvSpPr>
          <p:spPr>
            <a:xfrm>
              <a:off x="1404" y="770763"/>
              <a:ext cx="2275205" cy="6014720"/>
            </a:xfrm>
            <a:custGeom>
              <a:avLst/>
              <a:gdLst/>
              <a:ahLst/>
              <a:cxnLst/>
              <a:rect l="l" t="t" r="r" b="b"/>
              <a:pathLst>
                <a:path w="2275205" h="6014720">
                  <a:moveTo>
                    <a:pt x="0" y="0"/>
                  </a:moveTo>
                  <a:lnTo>
                    <a:pt x="0" y="6014465"/>
                  </a:lnTo>
                  <a:lnTo>
                    <a:pt x="2274628" y="6014465"/>
                  </a:lnTo>
                  <a:lnTo>
                    <a:pt x="2274628" y="0"/>
                  </a:lnTo>
                  <a:lnTo>
                    <a:pt x="0" y="0"/>
                  </a:lnTo>
                  <a:close/>
                </a:path>
              </a:pathLst>
            </a:custGeom>
            <a:solidFill>
              <a:srgbClr val="224766"/>
            </a:solidFill>
          </p:spPr>
          <p:txBody>
            <a:bodyPr wrap="square" lIns="0" tIns="0" rIns="0" bIns="0" rtlCol="0"/>
            <a:lstStyle/>
            <a:p>
              <a:endParaRPr/>
            </a:p>
          </p:txBody>
        </p:sp>
        <p:pic>
          <p:nvPicPr>
            <p:cNvPr id="4" name="object 4"/>
            <p:cNvPicPr/>
            <p:nvPr/>
          </p:nvPicPr>
          <p:blipFill rotWithShape="1">
            <a:blip r:embed="rId2" cstate="print"/>
            <a:srcRect r="10303"/>
            <a:stretch/>
          </p:blipFill>
          <p:spPr>
            <a:xfrm>
              <a:off x="155447" y="1168907"/>
              <a:ext cx="2893957" cy="4812791"/>
            </a:xfrm>
            <a:prstGeom prst="rect">
              <a:avLst/>
            </a:prstGeom>
          </p:spPr>
        </p:pic>
      </p:grpSp>
      <p:sp>
        <p:nvSpPr>
          <p:cNvPr id="6" name="object 6"/>
          <p:cNvSpPr txBox="1">
            <a:spLocks noGrp="1"/>
          </p:cNvSpPr>
          <p:nvPr>
            <p:ph type="title"/>
          </p:nvPr>
        </p:nvSpPr>
        <p:spPr>
          <a:xfrm>
            <a:off x="4382264" y="523681"/>
            <a:ext cx="5891275" cy="568104"/>
          </a:xfrm>
          <a:prstGeom prst="rect">
            <a:avLst/>
          </a:prstGeom>
        </p:spPr>
        <p:txBody>
          <a:bodyPr vert="horz" wrap="square" lIns="0" tIns="13970" rIns="0" bIns="0" rtlCol="0">
            <a:spAutoFit/>
          </a:bodyPr>
          <a:lstStyle/>
          <a:p>
            <a:pPr marL="12700">
              <a:lnSpc>
                <a:spcPct val="100000"/>
              </a:lnSpc>
              <a:spcBef>
                <a:spcPts val="110"/>
              </a:spcBef>
            </a:pPr>
            <a:r>
              <a:rPr sz="3600" b="1" dirty="0">
                <a:solidFill>
                  <a:srgbClr val="7030A0"/>
                </a:solidFill>
                <a:latin typeface="+mn-lt"/>
              </a:rPr>
              <a:t>Journée</a:t>
            </a:r>
            <a:r>
              <a:rPr sz="3600" spc="395" dirty="0">
                <a:solidFill>
                  <a:srgbClr val="7030A0"/>
                </a:solidFill>
                <a:latin typeface="+mn-lt"/>
                <a:cs typeface="Times New Roman"/>
              </a:rPr>
              <a:t> </a:t>
            </a:r>
            <a:r>
              <a:rPr sz="3600" b="1" spc="110" dirty="0">
                <a:solidFill>
                  <a:srgbClr val="7030A0"/>
                </a:solidFill>
                <a:latin typeface="+mn-lt"/>
              </a:rPr>
              <a:t>d'entraînement</a:t>
            </a:r>
            <a:endParaRPr sz="3600" dirty="0">
              <a:solidFill>
                <a:srgbClr val="7030A0"/>
              </a:solidFill>
              <a:latin typeface="+mn-lt"/>
            </a:endParaRPr>
          </a:p>
        </p:txBody>
      </p:sp>
      <p:sp>
        <p:nvSpPr>
          <p:cNvPr id="8" name="object 8"/>
          <p:cNvSpPr txBox="1">
            <a:spLocks noGrp="1"/>
          </p:cNvSpPr>
          <p:nvPr>
            <p:ph type="body" idx="1"/>
          </p:nvPr>
        </p:nvSpPr>
        <p:spPr>
          <a:xfrm>
            <a:off x="3943105" y="2053485"/>
            <a:ext cx="6448425" cy="3013646"/>
          </a:xfrm>
          <a:prstGeom prst="rect">
            <a:avLst/>
          </a:prstGeom>
        </p:spPr>
        <p:txBody>
          <a:bodyPr vert="horz" wrap="square" lIns="0" tIns="119380" rIns="0" bIns="0" rtlCol="0">
            <a:spAutoFit/>
          </a:bodyPr>
          <a:lstStyle/>
          <a:p>
            <a:pPr marL="20320"/>
            <a:r>
              <a:rPr lang="fr-FR" sz="2000" b="1" spc="265" dirty="0">
                <a:solidFill>
                  <a:srgbClr val="7030A0"/>
                </a:solidFill>
                <a:latin typeface="+mn-lt"/>
              </a:rPr>
              <a:t>Sur Option</a:t>
            </a:r>
          </a:p>
          <a:p>
            <a:pPr marL="20320"/>
            <a:endParaRPr lang="fr-FR" sz="1400" b="1" spc="265" dirty="0">
              <a:solidFill>
                <a:srgbClr val="7030A0"/>
              </a:solidFill>
              <a:latin typeface="+mn-lt"/>
            </a:endParaRPr>
          </a:p>
          <a:p>
            <a:pPr marL="20320"/>
            <a:r>
              <a:rPr lang="fr-FR" sz="1400" b="1" spc="265" dirty="0">
                <a:solidFill>
                  <a:srgbClr val="7030A0"/>
                </a:solidFill>
                <a:latin typeface="+mn-lt"/>
              </a:rPr>
              <a:t>FOR</a:t>
            </a:r>
            <a:r>
              <a:rPr lang="fr-FR" sz="1400" b="1" spc="-190" dirty="0">
                <a:solidFill>
                  <a:srgbClr val="7030A0"/>
                </a:solidFill>
                <a:latin typeface="+mn-lt"/>
                <a:cs typeface="Times New Roman"/>
              </a:rPr>
              <a:t> </a:t>
            </a:r>
            <a:r>
              <a:rPr lang="fr-FR" sz="1400" b="1" spc="315" dirty="0">
                <a:solidFill>
                  <a:srgbClr val="7030A0"/>
                </a:solidFill>
                <a:latin typeface="+mn-lt"/>
              </a:rPr>
              <a:t>FAIT</a:t>
            </a:r>
            <a:r>
              <a:rPr lang="fr-FR" sz="1400" b="1" spc="70" dirty="0">
                <a:solidFill>
                  <a:srgbClr val="7030A0"/>
                </a:solidFill>
                <a:latin typeface="+mn-lt"/>
                <a:cs typeface="Times New Roman"/>
              </a:rPr>
              <a:t> </a:t>
            </a:r>
            <a:r>
              <a:rPr lang="fr-FR" sz="1400" b="1" spc="210" dirty="0">
                <a:solidFill>
                  <a:srgbClr val="7030A0"/>
                </a:solidFill>
                <a:latin typeface="+mn-lt"/>
              </a:rPr>
              <a:t>DE</a:t>
            </a:r>
            <a:r>
              <a:rPr lang="fr-FR" sz="1400" b="1" spc="65" dirty="0">
                <a:solidFill>
                  <a:srgbClr val="7030A0"/>
                </a:solidFill>
                <a:latin typeface="+mn-lt"/>
                <a:cs typeface="Times New Roman"/>
              </a:rPr>
              <a:t> </a:t>
            </a:r>
            <a:r>
              <a:rPr lang="fr-FR" sz="1400" b="1" spc="305" dirty="0">
                <a:solidFill>
                  <a:srgbClr val="7030A0"/>
                </a:solidFill>
                <a:latin typeface="+mn-lt"/>
              </a:rPr>
              <a:t>250</a:t>
            </a:r>
            <a:r>
              <a:rPr lang="fr-FR" sz="1400" b="1" spc="-180" dirty="0">
                <a:solidFill>
                  <a:srgbClr val="7030A0"/>
                </a:solidFill>
                <a:latin typeface="+mn-lt"/>
                <a:cs typeface="Times New Roman"/>
              </a:rPr>
              <a:t> </a:t>
            </a:r>
            <a:r>
              <a:rPr lang="fr-FR" sz="1400" b="1" dirty="0">
                <a:solidFill>
                  <a:srgbClr val="7030A0"/>
                </a:solidFill>
                <a:latin typeface="+mn-lt"/>
                <a:cs typeface="Arial"/>
              </a:rPr>
              <a:t>€</a:t>
            </a:r>
            <a:r>
              <a:rPr lang="fr-FR" sz="1400" b="1" spc="65" dirty="0">
                <a:solidFill>
                  <a:srgbClr val="7030A0"/>
                </a:solidFill>
                <a:latin typeface="+mn-lt"/>
                <a:cs typeface="Times New Roman"/>
              </a:rPr>
              <a:t>  </a:t>
            </a:r>
            <a:r>
              <a:rPr lang="fr-FR" sz="1400" b="1" spc="505" dirty="0">
                <a:solidFill>
                  <a:srgbClr val="7030A0"/>
                </a:solidFill>
                <a:latin typeface="+mn-lt"/>
              </a:rPr>
              <a:t>NON</a:t>
            </a:r>
            <a:r>
              <a:rPr lang="fr-FR" sz="1400" b="1" spc="70" dirty="0">
                <a:solidFill>
                  <a:srgbClr val="7030A0"/>
                </a:solidFill>
                <a:latin typeface="+mn-lt"/>
                <a:cs typeface="Times New Roman"/>
              </a:rPr>
              <a:t> </a:t>
            </a:r>
            <a:r>
              <a:rPr lang="fr-FR" sz="1400" b="1" spc="320" dirty="0">
                <a:solidFill>
                  <a:srgbClr val="7030A0"/>
                </a:solidFill>
                <a:latin typeface="+mn-lt"/>
              </a:rPr>
              <a:t>INCLUS</a:t>
            </a:r>
          </a:p>
          <a:p>
            <a:pPr marL="27940" marR="315595"/>
            <a:r>
              <a:rPr lang="fr-FR" sz="1400" spc="70" dirty="0">
                <a:solidFill>
                  <a:schemeClr val="tx1"/>
                </a:solidFill>
                <a:latin typeface="+mn-lt"/>
              </a:rPr>
              <a:t>Pour</a:t>
            </a:r>
            <a:r>
              <a:rPr lang="fr-FR" sz="1400" spc="195" dirty="0">
                <a:solidFill>
                  <a:schemeClr val="tx1"/>
                </a:solidFill>
                <a:latin typeface="+mn-lt"/>
                <a:cs typeface="Times New Roman"/>
              </a:rPr>
              <a:t> </a:t>
            </a:r>
            <a:r>
              <a:rPr lang="fr-FR" sz="1400" spc="65" dirty="0">
                <a:solidFill>
                  <a:schemeClr val="tx1"/>
                </a:solidFill>
                <a:latin typeface="+mn-lt"/>
              </a:rPr>
              <a:t>ceux</a:t>
            </a:r>
            <a:r>
              <a:rPr lang="fr-FR" sz="1400" spc="200" dirty="0">
                <a:solidFill>
                  <a:schemeClr val="tx1"/>
                </a:solidFill>
                <a:latin typeface="+mn-lt"/>
                <a:cs typeface="Times New Roman"/>
              </a:rPr>
              <a:t> </a:t>
            </a:r>
            <a:r>
              <a:rPr lang="fr-FR" sz="1400" spc="114" dirty="0">
                <a:solidFill>
                  <a:schemeClr val="tx1"/>
                </a:solidFill>
                <a:latin typeface="+mn-lt"/>
              </a:rPr>
              <a:t>qui</a:t>
            </a:r>
            <a:r>
              <a:rPr lang="fr-FR" sz="1400" spc="195" dirty="0">
                <a:solidFill>
                  <a:schemeClr val="tx1"/>
                </a:solidFill>
                <a:latin typeface="+mn-lt"/>
                <a:cs typeface="Times New Roman"/>
              </a:rPr>
              <a:t> </a:t>
            </a:r>
            <a:r>
              <a:rPr lang="fr-FR" sz="1400" dirty="0">
                <a:solidFill>
                  <a:schemeClr val="tx1"/>
                </a:solidFill>
                <a:latin typeface="+mn-lt"/>
              </a:rPr>
              <a:t>le</a:t>
            </a:r>
            <a:r>
              <a:rPr lang="fr-FR" sz="1400" spc="200" dirty="0">
                <a:solidFill>
                  <a:schemeClr val="tx1"/>
                </a:solidFill>
                <a:latin typeface="+mn-lt"/>
                <a:cs typeface="Times New Roman"/>
              </a:rPr>
              <a:t> </a:t>
            </a:r>
            <a:r>
              <a:rPr lang="fr-FR" sz="1400" spc="95" dirty="0">
                <a:solidFill>
                  <a:schemeClr val="tx1"/>
                </a:solidFill>
                <a:latin typeface="+mn-lt"/>
              </a:rPr>
              <a:t>souhaitent</a:t>
            </a:r>
            <a:r>
              <a:rPr lang="fr-FR" sz="1400" spc="195" dirty="0">
                <a:solidFill>
                  <a:schemeClr val="tx1"/>
                </a:solidFill>
                <a:latin typeface="+mn-lt"/>
                <a:cs typeface="Times New Roman"/>
              </a:rPr>
              <a:t> </a:t>
            </a:r>
            <a:r>
              <a:rPr lang="fr-FR" sz="1400" dirty="0">
                <a:solidFill>
                  <a:schemeClr val="tx1"/>
                </a:solidFill>
                <a:latin typeface="+mn-lt"/>
              </a:rPr>
              <a:t>:</a:t>
            </a:r>
            <a:r>
              <a:rPr lang="fr-FR" sz="1400" spc="200" dirty="0">
                <a:solidFill>
                  <a:schemeClr val="tx1"/>
                </a:solidFill>
                <a:latin typeface="+mn-lt"/>
                <a:cs typeface="Times New Roman"/>
              </a:rPr>
              <a:t> </a:t>
            </a:r>
            <a:r>
              <a:rPr lang="fr-FR" sz="1400" spc="65" dirty="0">
                <a:solidFill>
                  <a:schemeClr val="tx1"/>
                </a:solidFill>
                <a:latin typeface="+mn-lt"/>
              </a:rPr>
              <a:t>possibilité</a:t>
            </a:r>
            <a:r>
              <a:rPr lang="fr-FR" sz="1400" spc="195" dirty="0">
                <a:solidFill>
                  <a:schemeClr val="tx1"/>
                </a:solidFill>
                <a:latin typeface="+mn-lt"/>
                <a:cs typeface="Times New Roman"/>
              </a:rPr>
              <a:t> </a:t>
            </a:r>
            <a:r>
              <a:rPr lang="fr-FR" sz="1400" spc="90" dirty="0">
                <a:solidFill>
                  <a:schemeClr val="tx1"/>
                </a:solidFill>
                <a:latin typeface="+mn-lt"/>
              </a:rPr>
              <a:t>de</a:t>
            </a:r>
            <a:r>
              <a:rPr lang="fr-FR" sz="1400" spc="200" dirty="0">
                <a:solidFill>
                  <a:schemeClr val="tx1"/>
                </a:solidFill>
                <a:latin typeface="+mn-lt"/>
                <a:cs typeface="Times New Roman"/>
              </a:rPr>
              <a:t> </a:t>
            </a:r>
            <a:r>
              <a:rPr lang="fr-FR" sz="1400" spc="85" dirty="0">
                <a:solidFill>
                  <a:schemeClr val="tx1"/>
                </a:solidFill>
                <a:latin typeface="+mn-lt"/>
              </a:rPr>
              <a:t>s'entraîner</a:t>
            </a:r>
            <a:r>
              <a:rPr lang="fr-FR" sz="1400" spc="195" dirty="0">
                <a:solidFill>
                  <a:schemeClr val="tx1"/>
                </a:solidFill>
                <a:latin typeface="+mn-lt"/>
                <a:cs typeface="Times New Roman"/>
              </a:rPr>
              <a:t> </a:t>
            </a:r>
            <a:r>
              <a:rPr lang="fr-FR" sz="1400" spc="65" dirty="0">
                <a:solidFill>
                  <a:schemeClr val="tx1"/>
                </a:solidFill>
                <a:latin typeface="+mn-lt"/>
              </a:rPr>
              <a:t>en</a:t>
            </a:r>
            <a:r>
              <a:rPr lang="fr-FR" sz="1400" spc="200" dirty="0">
                <a:solidFill>
                  <a:schemeClr val="tx1"/>
                </a:solidFill>
                <a:latin typeface="+mn-lt"/>
                <a:cs typeface="Times New Roman"/>
              </a:rPr>
              <a:t> </a:t>
            </a:r>
            <a:r>
              <a:rPr lang="fr-FR" sz="1400" spc="140" dirty="0">
                <a:solidFill>
                  <a:schemeClr val="tx1"/>
                </a:solidFill>
                <a:latin typeface="+mn-lt"/>
              </a:rPr>
              <a:t>amont</a:t>
            </a:r>
            <a:r>
              <a:rPr lang="fr-FR" sz="1400" spc="195" dirty="0">
                <a:solidFill>
                  <a:schemeClr val="tx1"/>
                </a:solidFill>
                <a:latin typeface="+mn-lt"/>
                <a:cs typeface="Times New Roman"/>
              </a:rPr>
              <a:t> </a:t>
            </a:r>
            <a:r>
              <a:rPr lang="fr-FR" sz="1400" spc="90" dirty="0">
                <a:solidFill>
                  <a:schemeClr val="tx1"/>
                </a:solidFill>
                <a:latin typeface="+mn-lt"/>
              </a:rPr>
              <a:t>de</a:t>
            </a:r>
            <a:r>
              <a:rPr lang="fr-FR" sz="1400" spc="200" dirty="0">
                <a:solidFill>
                  <a:schemeClr val="tx1"/>
                </a:solidFill>
                <a:latin typeface="+mn-lt"/>
                <a:cs typeface="Times New Roman"/>
              </a:rPr>
              <a:t> </a:t>
            </a:r>
            <a:r>
              <a:rPr lang="fr-FR" sz="1400" spc="50" dirty="0">
                <a:solidFill>
                  <a:schemeClr val="tx1"/>
                </a:solidFill>
                <a:latin typeface="+mn-lt"/>
              </a:rPr>
              <a:t>la</a:t>
            </a:r>
            <a:r>
              <a:rPr lang="fr-FR" sz="1400" spc="50" dirty="0">
                <a:solidFill>
                  <a:schemeClr val="tx1"/>
                </a:solidFill>
                <a:latin typeface="+mn-lt"/>
                <a:cs typeface="Times New Roman"/>
              </a:rPr>
              <a:t> </a:t>
            </a:r>
            <a:r>
              <a:rPr lang="fr-FR" sz="1400" spc="105" dirty="0">
                <a:solidFill>
                  <a:schemeClr val="tx1"/>
                </a:solidFill>
                <a:latin typeface="+mn-lt"/>
              </a:rPr>
              <a:t>compétition</a:t>
            </a:r>
            <a:r>
              <a:rPr lang="fr-FR" sz="1400" spc="195" dirty="0">
                <a:solidFill>
                  <a:schemeClr val="tx1"/>
                </a:solidFill>
                <a:latin typeface="+mn-lt"/>
                <a:cs typeface="Times New Roman"/>
              </a:rPr>
              <a:t> </a:t>
            </a:r>
            <a:r>
              <a:rPr lang="fr-FR" sz="1400" spc="75" dirty="0">
                <a:solidFill>
                  <a:schemeClr val="tx1"/>
                </a:solidFill>
                <a:latin typeface="+mn-lt"/>
              </a:rPr>
              <a:t>sur</a:t>
            </a:r>
            <a:r>
              <a:rPr lang="fr-FR" sz="1400" spc="200" dirty="0">
                <a:solidFill>
                  <a:schemeClr val="tx1"/>
                </a:solidFill>
                <a:latin typeface="+mn-lt"/>
                <a:cs typeface="Times New Roman"/>
              </a:rPr>
              <a:t> </a:t>
            </a:r>
            <a:r>
              <a:rPr lang="fr-FR" sz="1400" spc="75" dirty="0">
                <a:solidFill>
                  <a:schemeClr val="tx1"/>
                </a:solidFill>
                <a:latin typeface="+mn-lt"/>
              </a:rPr>
              <a:t>la</a:t>
            </a:r>
            <a:r>
              <a:rPr lang="fr-FR" sz="1400" spc="195" dirty="0">
                <a:solidFill>
                  <a:schemeClr val="tx1"/>
                </a:solidFill>
                <a:latin typeface="+mn-lt"/>
                <a:cs typeface="Times New Roman"/>
              </a:rPr>
              <a:t> </a:t>
            </a:r>
            <a:r>
              <a:rPr lang="fr-FR" sz="1400" spc="100" dirty="0">
                <a:solidFill>
                  <a:schemeClr val="tx1"/>
                </a:solidFill>
                <a:latin typeface="+mn-lt"/>
              </a:rPr>
              <a:t>journée</a:t>
            </a:r>
            <a:r>
              <a:rPr lang="fr-FR" sz="1400" spc="200" dirty="0">
                <a:solidFill>
                  <a:schemeClr val="tx1"/>
                </a:solidFill>
                <a:latin typeface="+mn-lt"/>
                <a:cs typeface="Times New Roman"/>
              </a:rPr>
              <a:t> </a:t>
            </a:r>
            <a:r>
              <a:rPr lang="fr-FR" sz="1400" spc="155" dirty="0">
                <a:solidFill>
                  <a:schemeClr val="tx1"/>
                </a:solidFill>
                <a:latin typeface="+mn-lt"/>
              </a:rPr>
              <a:t>du</a:t>
            </a:r>
            <a:r>
              <a:rPr lang="fr-FR" sz="1400" spc="195" dirty="0">
                <a:solidFill>
                  <a:schemeClr val="tx1"/>
                </a:solidFill>
                <a:latin typeface="+mn-lt"/>
                <a:cs typeface="Times New Roman"/>
              </a:rPr>
              <a:t> </a:t>
            </a:r>
            <a:r>
              <a:rPr lang="fr-FR" sz="1400" spc="85" dirty="0">
                <a:solidFill>
                  <a:schemeClr val="tx1"/>
                </a:solidFill>
                <a:latin typeface="+mn-lt"/>
              </a:rPr>
              <a:t>vendredi.</a:t>
            </a:r>
          </a:p>
          <a:p>
            <a:endParaRPr lang="fr-FR" sz="1400" spc="85" dirty="0">
              <a:solidFill>
                <a:srgbClr val="224766"/>
              </a:solidFill>
              <a:latin typeface="+mn-lt"/>
            </a:endParaRPr>
          </a:p>
          <a:p>
            <a:pPr marL="12700"/>
            <a:r>
              <a:rPr lang="fr-FR" sz="1400" b="1" spc="-130" dirty="0">
                <a:solidFill>
                  <a:srgbClr val="7030A0"/>
                </a:solidFill>
                <a:latin typeface="+mn-lt"/>
              </a:rPr>
              <a:t>P</a:t>
            </a:r>
            <a:r>
              <a:rPr lang="fr-FR" sz="1400" b="1" spc="-165" dirty="0">
                <a:solidFill>
                  <a:srgbClr val="7030A0"/>
                </a:solidFill>
                <a:latin typeface="+mn-lt"/>
                <a:cs typeface="Times New Roman"/>
              </a:rPr>
              <a:t> </a:t>
            </a:r>
            <a:r>
              <a:rPr lang="fr-FR" sz="1400" b="1" spc="290" dirty="0">
                <a:solidFill>
                  <a:srgbClr val="7030A0"/>
                </a:solidFill>
                <a:latin typeface="+mn-lt"/>
              </a:rPr>
              <a:t>IQUE-</a:t>
            </a:r>
            <a:r>
              <a:rPr lang="fr-FR" sz="1400" b="1" spc="-160" dirty="0">
                <a:solidFill>
                  <a:srgbClr val="7030A0"/>
                </a:solidFill>
                <a:latin typeface="+mn-lt"/>
                <a:cs typeface="Times New Roman"/>
              </a:rPr>
              <a:t> </a:t>
            </a:r>
            <a:r>
              <a:rPr lang="fr-FR" sz="1400" b="1" spc="355" dirty="0">
                <a:solidFill>
                  <a:srgbClr val="7030A0"/>
                </a:solidFill>
                <a:latin typeface="+mn-lt"/>
              </a:rPr>
              <a:t>NIQUE</a:t>
            </a:r>
          </a:p>
          <a:p>
            <a:pPr marL="19685" marR="397510"/>
            <a:r>
              <a:rPr lang="fr-FR" sz="1400" spc="50" dirty="0">
                <a:solidFill>
                  <a:schemeClr val="tx1"/>
                </a:solidFill>
                <a:latin typeface="+mn-lt"/>
              </a:rPr>
              <a:t>Il</a:t>
            </a:r>
            <a:r>
              <a:rPr lang="fr-FR" sz="1400" spc="200" dirty="0">
                <a:solidFill>
                  <a:schemeClr val="tx1"/>
                </a:solidFill>
                <a:latin typeface="+mn-lt"/>
                <a:cs typeface="Times New Roman"/>
              </a:rPr>
              <a:t> </a:t>
            </a:r>
            <a:r>
              <a:rPr lang="fr-FR" sz="1400" spc="130" dirty="0">
                <a:solidFill>
                  <a:schemeClr val="tx1"/>
                </a:solidFill>
                <a:latin typeface="+mn-lt"/>
              </a:rPr>
              <a:t>appartiendra</a:t>
            </a:r>
            <a:r>
              <a:rPr lang="fr-FR" sz="1400" spc="204" dirty="0">
                <a:solidFill>
                  <a:schemeClr val="tx1"/>
                </a:solidFill>
                <a:latin typeface="+mn-lt"/>
                <a:cs typeface="Times New Roman"/>
              </a:rPr>
              <a:t> </a:t>
            </a:r>
            <a:r>
              <a:rPr lang="fr-FR" sz="1400" spc="170" dirty="0">
                <a:solidFill>
                  <a:schemeClr val="tx1"/>
                </a:solidFill>
                <a:latin typeface="+mn-lt"/>
              </a:rPr>
              <a:t>à</a:t>
            </a:r>
            <a:r>
              <a:rPr lang="fr-FR" sz="1400" spc="204" dirty="0">
                <a:solidFill>
                  <a:schemeClr val="tx1"/>
                </a:solidFill>
                <a:latin typeface="+mn-lt"/>
                <a:cs typeface="Times New Roman"/>
              </a:rPr>
              <a:t> </a:t>
            </a:r>
            <a:r>
              <a:rPr lang="fr-FR" sz="1400" spc="100" dirty="0">
                <a:solidFill>
                  <a:schemeClr val="tx1"/>
                </a:solidFill>
                <a:latin typeface="+mn-lt"/>
              </a:rPr>
              <a:t>chaque</a:t>
            </a:r>
            <a:r>
              <a:rPr lang="fr-FR" sz="1400" spc="200" dirty="0">
                <a:solidFill>
                  <a:schemeClr val="tx1"/>
                </a:solidFill>
                <a:latin typeface="+mn-lt"/>
                <a:cs typeface="Times New Roman"/>
              </a:rPr>
              <a:t> </a:t>
            </a:r>
            <a:r>
              <a:rPr lang="fr-FR" sz="1400" spc="114" dirty="0">
                <a:solidFill>
                  <a:schemeClr val="tx1"/>
                </a:solidFill>
                <a:latin typeface="+mn-lt"/>
              </a:rPr>
              <a:t>équipage</a:t>
            </a:r>
            <a:r>
              <a:rPr lang="fr-FR" sz="1400" spc="204" dirty="0">
                <a:solidFill>
                  <a:schemeClr val="tx1"/>
                </a:solidFill>
                <a:latin typeface="+mn-lt"/>
                <a:cs typeface="Times New Roman"/>
              </a:rPr>
              <a:t> </a:t>
            </a:r>
            <a:r>
              <a:rPr lang="fr-FR" sz="1400" spc="90" dirty="0">
                <a:solidFill>
                  <a:schemeClr val="tx1"/>
                </a:solidFill>
                <a:latin typeface="+mn-lt"/>
              </a:rPr>
              <a:t>de</a:t>
            </a:r>
            <a:r>
              <a:rPr lang="fr-FR" sz="1400" spc="204" dirty="0">
                <a:solidFill>
                  <a:schemeClr val="tx1"/>
                </a:solidFill>
                <a:latin typeface="+mn-lt"/>
                <a:cs typeface="Times New Roman"/>
              </a:rPr>
              <a:t> </a:t>
            </a:r>
            <a:r>
              <a:rPr lang="fr-FR" sz="1400" dirty="0">
                <a:solidFill>
                  <a:schemeClr val="tx1"/>
                </a:solidFill>
                <a:latin typeface="+mn-lt"/>
              </a:rPr>
              <a:t>le</a:t>
            </a:r>
            <a:r>
              <a:rPr lang="fr-FR" sz="1400" spc="200" dirty="0">
                <a:solidFill>
                  <a:schemeClr val="tx1"/>
                </a:solidFill>
                <a:latin typeface="+mn-lt"/>
                <a:cs typeface="Times New Roman"/>
              </a:rPr>
              <a:t> </a:t>
            </a:r>
            <a:r>
              <a:rPr lang="fr-FR" sz="1400" spc="114" dirty="0">
                <a:solidFill>
                  <a:schemeClr val="tx1"/>
                </a:solidFill>
                <a:latin typeface="+mn-lt"/>
              </a:rPr>
              <a:t>prévoir</a:t>
            </a:r>
            <a:r>
              <a:rPr lang="fr-FR" sz="1400" spc="204" dirty="0">
                <a:solidFill>
                  <a:schemeClr val="tx1"/>
                </a:solidFill>
                <a:latin typeface="+mn-lt"/>
                <a:cs typeface="Times New Roman"/>
              </a:rPr>
              <a:t> </a:t>
            </a:r>
            <a:r>
              <a:rPr lang="fr-FR" sz="1400" spc="135" dirty="0">
                <a:solidFill>
                  <a:schemeClr val="tx1"/>
                </a:solidFill>
                <a:latin typeface="+mn-lt"/>
              </a:rPr>
              <a:t>pour</a:t>
            </a:r>
            <a:r>
              <a:rPr lang="fr-FR" sz="1400" spc="204" dirty="0">
                <a:solidFill>
                  <a:schemeClr val="tx1"/>
                </a:solidFill>
                <a:latin typeface="+mn-lt"/>
                <a:cs typeface="Times New Roman"/>
              </a:rPr>
              <a:t> </a:t>
            </a:r>
            <a:r>
              <a:rPr lang="fr-FR" sz="1400" spc="70" dirty="0">
                <a:solidFill>
                  <a:schemeClr val="tx1"/>
                </a:solidFill>
                <a:latin typeface="+mn-lt"/>
              </a:rPr>
              <a:t>cette</a:t>
            </a:r>
            <a:r>
              <a:rPr lang="fr-FR" sz="1400" spc="204" dirty="0">
                <a:solidFill>
                  <a:schemeClr val="tx1"/>
                </a:solidFill>
                <a:latin typeface="+mn-lt"/>
                <a:cs typeface="Times New Roman"/>
              </a:rPr>
              <a:t> </a:t>
            </a:r>
            <a:r>
              <a:rPr lang="fr-FR" sz="1400" spc="80" dirty="0">
                <a:solidFill>
                  <a:schemeClr val="tx1"/>
                </a:solidFill>
                <a:latin typeface="+mn-lt"/>
              </a:rPr>
              <a:t>journée,</a:t>
            </a:r>
            <a:r>
              <a:rPr lang="fr-FR" sz="1400" spc="80" dirty="0">
                <a:solidFill>
                  <a:schemeClr val="tx1"/>
                </a:solidFill>
                <a:latin typeface="+mn-lt"/>
                <a:cs typeface="Times New Roman"/>
              </a:rPr>
              <a:t> </a:t>
            </a:r>
            <a:r>
              <a:rPr lang="fr-FR" sz="1400" dirty="0">
                <a:solidFill>
                  <a:schemeClr val="tx1"/>
                </a:solidFill>
                <a:latin typeface="+mn-lt"/>
              </a:rPr>
              <a:t>selon</a:t>
            </a:r>
            <a:r>
              <a:rPr lang="fr-FR" sz="1400" spc="285" dirty="0">
                <a:solidFill>
                  <a:schemeClr val="tx1"/>
                </a:solidFill>
                <a:latin typeface="+mn-lt"/>
                <a:cs typeface="Times New Roman"/>
              </a:rPr>
              <a:t> </a:t>
            </a:r>
            <a:r>
              <a:rPr lang="fr-FR" sz="1400" dirty="0">
                <a:solidFill>
                  <a:schemeClr val="tx1"/>
                </a:solidFill>
                <a:latin typeface="+mn-lt"/>
              </a:rPr>
              <a:t>son</a:t>
            </a:r>
            <a:r>
              <a:rPr lang="fr-FR" sz="1400" spc="290" dirty="0">
                <a:solidFill>
                  <a:schemeClr val="tx1"/>
                </a:solidFill>
                <a:latin typeface="+mn-lt"/>
                <a:cs typeface="Times New Roman"/>
              </a:rPr>
              <a:t> </a:t>
            </a:r>
            <a:r>
              <a:rPr lang="fr-FR" sz="1400" spc="95" dirty="0">
                <a:solidFill>
                  <a:schemeClr val="tx1"/>
                </a:solidFill>
                <a:latin typeface="+mn-lt"/>
              </a:rPr>
              <a:t>organisation</a:t>
            </a:r>
            <a:r>
              <a:rPr lang="fr-FR" sz="1400" spc="285" dirty="0">
                <a:solidFill>
                  <a:schemeClr val="tx1"/>
                </a:solidFill>
                <a:latin typeface="+mn-lt"/>
                <a:cs typeface="Times New Roman"/>
              </a:rPr>
              <a:t> </a:t>
            </a:r>
            <a:r>
              <a:rPr lang="fr-FR" sz="1400" spc="90" dirty="0">
                <a:solidFill>
                  <a:schemeClr val="tx1"/>
                </a:solidFill>
                <a:latin typeface="+mn-lt"/>
              </a:rPr>
              <a:t>de</a:t>
            </a:r>
            <a:r>
              <a:rPr lang="fr-FR" sz="1400" spc="290" dirty="0">
                <a:solidFill>
                  <a:schemeClr val="tx1"/>
                </a:solidFill>
                <a:latin typeface="+mn-lt"/>
                <a:cs typeface="Times New Roman"/>
              </a:rPr>
              <a:t> </a:t>
            </a:r>
            <a:r>
              <a:rPr lang="fr-FR" sz="1400" spc="95" dirty="0">
                <a:solidFill>
                  <a:schemeClr val="tx1"/>
                </a:solidFill>
                <a:latin typeface="+mn-lt"/>
              </a:rPr>
              <a:t>départ.</a:t>
            </a:r>
          </a:p>
          <a:p>
            <a:endParaRPr lang="fr-FR" sz="1400" spc="95" dirty="0">
              <a:solidFill>
                <a:srgbClr val="224766"/>
              </a:solidFill>
              <a:latin typeface="+mn-lt"/>
            </a:endParaRPr>
          </a:p>
          <a:p>
            <a:pPr marL="27940"/>
            <a:r>
              <a:rPr lang="fr-FR" sz="1400" b="1" spc="280" dirty="0">
                <a:solidFill>
                  <a:srgbClr val="7030A0"/>
                </a:solidFill>
                <a:latin typeface="+mn-lt"/>
              </a:rPr>
              <a:t>AS</a:t>
            </a:r>
            <a:r>
              <a:rPr lang="fr-FR" sz="1400" b="1" spc="-185" dirty="0">
                <a:solidFill>
                  <a:srgbClr val="7030A0"/>
                </a:solidFill>
                <a:latin typeface="+mn-lt"/>
                <a:cs typeface="Times New Roman"/>
              </a:rPr>
              <a:t> </a:t>
            </a:r>
            <a:r>
              <a:rPr lang="fr-FR" sz="1400" b="1" dirty="0">
                <a:solidFill>
                  <a:srgbClr val="7030A0"/>
                </a:solidFill>
                <a:latin typeface="+mn-lt"/>
              </a:rPr>
              <a:t>S</a:t>
            </a:r>
            <a:r>
              <a:rPr lang="fr-FR" sz="1400" b="1" spc="-185" dirty="0">
                <a:solidFill>
                  <a:srgbClr val="7030A0"/>
                </a:solidFill>
                <a:latin typeface="+mn-lt"/>
                <a:cs typeface="Times New Roman"/>
              </a:rPr>
              <a:t> </a:t>
            </a:r>
            <a:r>
              <a:rPr lang="fr-FR" sz="1400" b="1" spc="100" dirty="0">
                <a:solidFill>
                  <a:srgbClr val="7030A0"/>
                </a:solidFill>
                <a:latin typeface="+mn-lt"/>
              </a:rPr>
              <a:t>UR</a:t>
            </a:r>
            <a:r>
              <a:rPr lang="fr-FR" sz="1400" b="1" spc="-180" dirty="0">
                <a:solidFill>
                  <a:srgbClr val="7030A0"/>
                </a:solidFill>
                <a:latin typeface="+mn-lt"/>
                <a:cs typeface="Times New Roman"/>
              </a:rPr>
              <a:t> </a:t>
            </a:r>
            <a:r>
              <a:rPr lang="fr-FR" sz="1400" b="1" spc="365" dirty="0">
                <a:solidFill>
                  <a:srgbClr val="7030A0"/>
                </a:solidFill>
                <a:latin typeface="+mn-lt"/>
              </a:rPr>
              <a:t>ANCES</a:t>
            </a:r>
            <a:r>
              <a:rPr lang="fr-FR" sz="1400" b="1" spc="70" dirty="0">
                <a:solidFill>
                  <a:srgbClr val="7030A0"/>
                </a:solidFill>
                <a:latin typeface="+mn-lt"/>
                <a:cs typeface="Times New Roman"/>
              </a:rPr>
              <a:t>  </a:t>
            </a:r>
            <a:r>
              <a:rPr lang="fr-FR" sz="1400" b="1" spc="360" dirty="0">
                <a:solidFill>
                  <a:srgbClr val="7030A0"/>
                </a:solidFill>
                <a:latin typeface="+mn-lt"/>
              </a:rPr>
              <a:t>COMP</a:t>
            </a:r>
            <a:r>
              <a:rPr lang="fr-FR" sz="1400" b="1" spc="-180" dirty="0">
                <a:solidFill>
                  <a:srgbClr val="7030A0"/>
                </a:solidFill>
                <a:latin typeface="+mn-lt"/>
                <a:cs typeface="Times New Roman"/>
              </a:rPr>
              <a:t> </a:t>
            </a:r>
            <a:r>
              <a:rPr lang="fr-FR" sz="1400" b="1" spc="365" dirty="0">
                <a:solidFill>
                  <a:srgbClr val="7030A0"/>
                </a:solidFill>
                <a:latin typeface="+mn-lt"/>
              </a:rPr>
              <a:t>LEMENTAIR</a:t>
            </a:r>
            <a:r>
              <a:rPr lang="fr-FR" sz="1400" b="1" spc="-185" dirty="0">
                <a:solidFill>
                  <a:srgbClr val="7030A0"/>
                </a:solidFill>
                <a:latin typeface="+mn-lt"/>
                <a:cs typeface="Times New Roman"/>
              </a:rPr>
              <a:t> </a:t>
            </a:r>
            <a:r>
              <a:rPr lang="fr-FR" sz="1400" b="1" spc="145" dirty="0">
                <a:solidFill>
                  <a:srgbClr val="7030A0"/>
                </a:solidFill>
                <a:latin typeface="+mn-lt"/>
              </a:rPr>
              <a:t>ES</a:t>
            </a:r>
          </a:p>
          <a:p>
            <a:pPr marL="34925" marR="942340"/>
            <a:r>
              <a:rPr lang="fr-FR" sz="1400" spc="135" dirty="0">
                <a:solidFill>
                  <a:schemeClr val="tx1"/>
                </a:solidFill>
                <a:latin typeface="+mn-lt"/>
              </a:rPr>
              <a:t>Fortement</a:t>
            </a:r>
            <a:r>
              <a:rPr lang="fr-FR" sz="1400" spc="204" dirty="0">
                <a:solidFill>
                  <a:schemeClr val="tx1"/>
                </a:solidFill>
                <a:latin typeface="+mn-lt"/>
                <a:cs typeface="Times New Roman"/>
              </a:rPr>
              <a:t> </a:t>
            </a:r>
            <a:r>
              <a:rPr lang="fr-FR" sz="1400" spc="65" dirty="0">
                <a:solidFill>
                  <a:schemeClr val="tx1"/>
                </a:solidFill>
                <a:latin typeface="+mn-lt"/>
              </a:rPr>
              <a:t>conseillée, notamment p</a:t>
            </a:r>
            <a:r>
              <a:rPr lang="fr-FR" sz="1400" spc="70" dirty="0">
                <a:solidFill>
                  <a:schemeClr val="tx1"/>
                </a:solidFill>
                <a:latin typeface="+mn-lt"/>
              </a:rPr>
              <a:t>our</a:t>
            </a:r>
            <a:r>
              <a:rPr lang="fr-FR" sz="1400" spc="200" dirty="0">
                <a:solidFill>
                  <a:schemeClr val="tx1"/>
                </a:solidFill>
                <a:latin typeface="+mn-lt"/>
                <a:cs typeface="Times New Roman"/>
              </a:rPr>
              <a:t> </a:t>
            </a:r>
            <a:r>
              <a:rPr lang="fr-FR" sz="1400" dirty="0">
                <a:solidFill>
                  <a:schemeClr val="tx1"/>
                </a:solidFill>
                <a:latin typeface="+mn-lt"/>
              </a:rPr>
              <a:t>le</a:t>
            </a:r>
            <a:r>
              <a:rPr lang="fr-FR" sz="1400" spc="200" dirty="0">
                <a:solidFill>
                  <a:schemeClr val="tx1"/>
                </a:solidFill>
                <a:latin typeface="+mn-lt"/>
                <a:cs typeface="Times New Roman"/>
              </a:rPr>
              <a:t> </a:t>
            </a:r>
            <a:r>
              <a:rPr lang="fr-FR" sz="1400" spc="110" dirty="0">
                <a:solidFill>
                  <a:schemeClr val="tx1"/>
                </a:solidFill>
                <a:latin typeface="+mn-lt"/>
              </a:rPr>
              <a:t>rachat</a:t>
            </a:r>
            <a:r>
              <a:rPr lang="fr-FR" sz="1400" spc="200" dirty="0">
                <a:solidFill>
                  <a:schemeClr val="tx1"/>
                </a:solidFill>
                <a:latin typeface="+mn-lt"/>
                <a:cs typeface="Times New Roman"/>
              </a:rPr>
              <a:t> </a:t>
            </a:r>
            <a:r>
              <a:rPr lang="fr-FR" sz="1400" spc="90" dirty="0">
                <a:solidFill>
                  <a:schemeClr val="tx1"/>
                </a:solidFill>
                <a:latin typeface="+mn-lt"/>
              </a:rPr>
              <a:t>de</a:t>
            </a:r>
            <a:r>
              <a:rPr lang="fr-FR" sz="1400" spc="204" dirty="0">
                <a:solidFill>
                  <a:schemeClr val="tx1"/>
                </a:solidFill>
                <a:latin typeface="+mn-lt"/>
                <a:cs typeface="Times New Roman"/>
              </a:rPr>
              <a:t> </a:t>
            </a:r>
            <a:r>
              <a:rPr lang="fr-FR" sz="1400" spc="100" dirty="0">
                <a:solidFill>
                  <a:schemeClr val="tx1"/>
                </a:solidFill>
                <a:latin typeface="+mn-lt"/>
              </a:rPr>
              <a:t>caution</a:t>
            </a:r>
            <a:endParaRPr lang="fr-FR" sz="1400" spc="200" dirty="0">
              <a:solidFill>
                <a:schemeClr val="tx1"/>
              </a:solidFill>
              <a:latin typeface="+mn-lt"/>
              <a:cs typeface="Times New Roman"/>
            </a:endParaRPr>
          </a:p>
          <a:p>
            <a:pPr marL="34925" marR="942340"/>
            <a:r>
              <a:rPr lang="fr-FR" sz="1400" spc="-25" dirty="0">
                <a:solidFill>
                  <a:schemeClr val="tx1"/>
                </a:solidFill>
                <a:latin typeface="+mn-lt"/>
              </a:rPr>
              <a:t>à la charge de</a:t>
            </a:r>
            <a:r>
              <a:rPr lang="fr-FR" sz="1400" spc="185" dirty="0">
                <a:solidFill>
                  <a:schemeClr val="tx1"/>
                </a:solidFill>
                <a:latin typeface="+mn-lt"/>
                <a:cs typeface="Times New Roman"/>
              </a:rPr>
              <a:t> </a:t>
            </a:r>
            <a:r>
              <a:rPr lang="fr-FR" sz="1400" spc="100" dirty="0">
                <a:solidFill>
                  <a:schemeClr val="tx1"/>
                </a:solidFill>
                <a:latin typeface="+mn-lt"/>
              </a:rPr>
              <a:t>chaque</a:t>
            </a:r>
            <a:r>
              <a:rPr lang="fr-FR" sz="1400" spc="185" dirty="0">
                <a:solidFill>
                  <a:schemeClr val="tx1"/>
                </a:solidFill>
                <a:latin typeface="+mn-lt"/>
                <a:cs typeface="Times New Roman"/>
              </a:rPr>
              <a:t> </a:t>
            </a:r>
            <a:r>
              <a:rPr lang="fr-FR" sz="1400" spc="105" dirty="0">
                <a:solidFill>
                  <a:schemeClr val="tx1"/>
                </a:solidFill>
                <a:latin typeface="+mn-lt"/>
              </a:rPr>
              <a:t>équipage</a:t>
            </a:r>
            <a:endParaRPr lang="fr-FR" sz="1400" spc="45" dirty="0">
              <a:solidFill>
                <a:schemeClr val="tx1"/>
              </a:solidFill>
              <a:latin typeface="+mn-lt"/>
            </a:endParaRPr>
          </a:p>
        </p:txBody>
      </p:sp>
      <p:sp>
        <p:nvSpPr>
          <p:cNvPr id="13" name="object 4">
            <a:extLst>
              <a:ext uri="{FF2B5EF4-FFF2-40B4-BE49-F238E27FC236}">
                <a16:creationId xmlns:a16="http://schemas.microsoft.com/office/drawing/2014/main" id="{C54C4729-D4CB-5DD5-1828-1CDEBEA93AC3}"/>
              </a:ext>
            </a:extLst>
          </p:cNvPr>
          <p:cNvSpPr/>
          <p:nvPr/>
        </p:nvSpPr>
        <p:spPr>
          <a:xfrm>
            <a:off x="4382264" y="1091785"/>
            <a:ext cx="723265" cy="60325"/>
          </a:xfrm>
          <a:custGeom>
            <a:avLst/>
            <a:gdLst/>
            <a:ahLst/>
            <a:cxnLst/>
            <a:rect l="l" t="t" r="r" b="b"/>
            <a:pathLst>
              <a:path w="723265" h="60325">
                <a:moveTo>
                  <a:pt x="723031" y="60245"/>
                </a:moveTo>
                <a:lnTo>
                  <a:pt x="723031" y="0"/>
                </a:lnTo>
                <a:lnTo>
                  <a:pt x="0" y="0"/>
                </a:lnTo>
                <a:lnTo>
                  <a:pt x="0" y="60245"/>
                </a:lnTo>
                <a:lnTo>
                  <a:pt x="723031" y="60245"/>
                </a:lnTo>
                <a:close/>
              </a:path>
            </a:pathLst>
          </a:custGeom>
          <a:solidFill>
            <a:srgbClr val="7030A0"/>
          </a:solidFill>
        </p:spPr>
        <p:txBody>
          <a:bodyPr wrap="square" lIns="0" tIns="0" rIns="0" bIns="0" rtlCol="0"/>
          <a:lstStyle/>
          <a:p>
            <a:endParaRPr/>
          </a:p>
        </p:txBody>
      </p:sp>
      <p:sp>
        <p:nvSpPr>
          <p:cNvPr id="15" name="object 9">
            <a:extLst>
              <a:ext uri="{FF2B5EF4-FFF2-40B4-BE49-F238E27FC236}">
                <a16:creationId xmlns:a16="http://schemas.microsoft.com/office/drawing/2014/main" id="{A7BFF168-F239-0B6C-3B1B-A9A87FDB61D4}"/>
              </a:ext>
            </a:extLst>
          </p:cNvPr>
          <p:cNvSpPr txBox="1"/>
          <p:nvPr/>
        </p:nvSpPr>
        <p:spPr>
          <a:xfrm>
            <a:off x="3934039" y="6308110"/>
            <a:ext cx="59690" cy="274955"/>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pic>
        <p:nvPicPr>
          <p:cNvPr id="9" name="object 12">
            <a:extLst>
              <a:ext uri="{FF2B5EF4-FFF2-40B4-BE49-F238E27FC236}">
                <a16:creationId xmlns:a16="http://schemas.microsoft.com/office/drawing/2014/main" id="{0848B9B7-C32F-FA51-36DF-3BC1E8A1FCBE}"/>
              </a:ext>
            </a:extLst>
          </p:cNvPr>
          <p:cNvPicPr/>
          <p:nvPr/>
        </p:nvPicPr>
        <p:blipFill>
          <a:blip r:embed="rId3" cstate="print"/>
          <a:stretch>
            <a:fillRect/>
          </a:stretch>
        </p:blipFill>
        <p:spPr>
          <a:xfrm>
            <a:off x="877080" y="369900"/>
            <a:ext cx="990600" cy="1004802"/>
          </a:xfrm>
          <a:prstGeom prst="rect">
            <a:avLst/>
          </a:prstGeom>
        </p:spPr>
      </p:pic>
      <p:pic>
        <p:nvPicPr>
          <p:cNvPr id="11" name="Image 10" descr="Une image contenant Caractère coloré, Graphique, graphisme, créativité&#10;&#10;Description générée automatiquement">
            <a:extLst>
              <a:ext uri="{FF2B5EF4-FFF2-40B4-BE49-F238E27FC236}">
                <a16:creationId xmlns:a16="http://schemas.microsoft.com/office/drawing/2014/main" id="{604E1EE6-76A7-3DBF-7B8E-E4DF9B34E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pic>
        <p:nvPicPr>
          <p:cNvPr id="10" name="Image 9">
            <a:extLst>
              <a:ext uri="{FF2B5EF4-FFF2-40B4-BE49-F238E27FC236}">
                <a16:creationId xmlns:a16="http://schemas.microsoft.com/office/drawing/2014/main" id="{7C1F0CD0-D0D9-8245-07A8-0608F4069906}"/>
              </a:ext>
            </a:extLst>
          </p:cNvPr>
          <p:cNvPicPr>
            <a:picLocks noChangeAspect="1"/>
          </p:cNvPicPr>
          <p:nvPr/>
        </p:nvPicPr>
        <p:blipFill>
          <a:blip r:embed="rId5"/>
          <a:stretch>
            <a:fillRect/>
          </a:stretch>
        </p:blipFill>
        <p:spPr>
          <a:xfrm>
            <a:off x="7966723" y="6772420"/>
            <a:ext cx="1748892" cy="485300"/>
          </a:xfrm>
          <a:prstGeom prst="rect">
            <a:avLst/>
          </a:prstGeom>
        </p:spPr>
      </p:pic>
      <p:pic>
        <p:nvPicPr>
          <p:cNvPr id="12" name="Image 11" descr="Une image contenant texte, Police, Graphique, logo&#10;&#10;Description générée automatiquement">
            <a:extLst>
              <a:ext uri="{FF2B5EF4-FFF2-40B4-BE49-F238E27FC236}">
                <a16:creationId xmlns:a16="http://schemas.microsoft.com/office/drawing/2014/main" id="{961D4CF3-EFCA-466A-A0A1-16379A821F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7" name="object 2">
            <a:extLst>
              <a:ext uri="{FF2B5EF4-FFF2-40B4-BE49-F238E27FC236}">
                <a16:creationId xmlns:a16="http://schemas.microsoft.com/office/drawing/2014/main" id="{9D82CB51-4960-42E3-CD16-ED08E8BCD5FB}"/>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Grand Surprise - voilier du chantier Archambault - Bateaux.com">
            <a:extLst>
              <a:ext uri="{FF2B5EF4-FFF2-40B4-BE49-F238E27FC236}">
                <a16:creationId xmlns:a16="http://schemas.microsoft.com/office/drawing/2014/main" id="{7E0D8A12-486F-DAE4-2F2B-01DE1F6C2F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891"/>
          <a:stretch/>
        </p:blipFill>
        <p:spPr bwMode="auto">
          <a:xfrm>
            <a:off x="393701" y="933202"/>
            <a:ext cx="3657600" cy="51306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ocation GRAND SURPRISE Bretagne">
            <a:extLst>
              <a:ext uri="{FF2B5EF4-FFF2-40B4-BE49-F238E27FC236}">
                <a16:creationId xmlns:a16="http://schemas.microsoft.com/office/drawing/2014/main" id="{B1CC3295-7A73-FABC-E1BB-0F3395390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59"/>
          <a:stretch/>
        </p:blipFill>
        <p:spPr bwMode="auto">
          <a:xfrm>
            <a:off x="6870394" y="933202"/>
            <a:ext cx="3657600" cy="51306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GATE SPI OF À LA TRINITE SUR MER - Yellow Impact Sailing">
            <a:extLst>
              <a:ext uri="{FF2B5EF4-FFF2-40B4-BE49-F238E27FC236}">
                <a16:creationId xmlns:a16="http://schemas.microsoft.com/office/drawing/2014/main" id="{3600B616-3822-BC3D-E42A-23E4C95940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663"/>
          <a:stretch/>
        </p:blipFill>
        <p:spPr bwMode="auto">
          <a:xfrm>
            <a:off x="3636391" y="933202"/>
            <a:ext cx="3648913" cy="5130659"/>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16">
            <a:extLst>
              <a:ext uri="{FF2B5EF4-FFF2-40B4-BE49-F238E27FC236}">
                <a16:creationId xmlns:a16="http://schemas.microsoft.com/office/drawing/2014/main" id="{09838B79-0985-4138-1259-1EF7CC1BBB4B}"/>
              </a:ext>
            </a:extLst>
          </p:cNvPr>
          <p:cNvSpPr txBox="1"/>
          <p:nvPr/>
        </p:nvSpPr>
        <p:spPr>
          <a:xfrm>
            <a:off x="409222" y="2482850"/>
            <a:ext cx="10118771" cy="2215991"/>
          </a:xfrm>
          <a:prstGeom prst="rect">
            <a:avLst/>
          </a:prstGeom>
          <a:solidFill>
            <a:schemeClr val="bg2">
              <a:alpha val="73000"/>
            </a:schemeClr>
          </a:solidFill>
        </p:spPr>
        <p:txBody>
          <a:bodyPr vert="horz" wrap="square" lIns="0" tIns="15240" rIns="0" bIns="0" rtlCol="0">
            <a:spAutoFit/>
          </a:bodyPr>
          <a:lstStyle/>
          <a:p>
            <a:pPr algn="ctr">
              <a:spcAft>
                <a:spcPts val="600"/>
              </a:spcAft>
            </a:pPr>
            <a:endParaRPr lang="fr-FR" sz="2800" b="1" spc="204" dirty="0">
              <a:solidFill>
                <a:schemeClr val="bg1"/>
              </a:solidFill>
              <a:latin typeface="Gill Sans MT" panose="020B0502020104020203" pitchFamily="34" charset="0"/>
              <a:cs typeface="Calibri"/>
            </a:endParaRPr>
          </a:p>
          <a:p>
            <a:pPr algn="ctr">
              <a:spcAft>
                <a:spcPts val="600"/>
              </a:spcAft>
            </a:pPr>
            <a:r>
              <a:rPr lang="fr-FR" sz="3600" b="1" spc="204" dirty="0">
                <a:solidFill>
                  <a:srgbClr val="7030A0"/>
                </a:solidFill>
                <a:latin typeface="+mn-lt"/>
                <a:cs typeface="Calibri"/>
              </a:rPr>
              <a:t>DATE LIMITE D’INSCRIPTION</a:t>
            </a:r>
          </a:p>
          <a:p>
            <a:pPr algn="ctr">
              <a:spcAft>
                <a:spcPts val="600"/>
              </a:spcAft>
            </a:pPr>
            <a:r>
              <a:rPr lang="fr-FR" sz="3600" b="1" spc="204" dirty="0">
                <a:solidFill>
                  <a:srgbClr val="7030A0"/>
                </a:solidFill>
                <a:latin typeface="+mn-lt"/>
                <a:cs typeface="Calibri"/>
              </a:rPr>
              <a:t>31 MAI 2024</a:t>
            </a:r>
          </a:p>
          <a:p>
            <a:pPr algn="ctr">
              <a:spcAft>
                <a:spcPts val="600"/>
              </a:spcAft>
            </a:pPr>
            <a:endParaRPr lang="fr-FR" sz="2800" dirty="0">
              <a:solidFill>
                <a:schemeClr val="bg1"/>
              </a:solidFill>
              <a:latin typeface="Gill Sans MT" panose="020B0502020104020203" pitchFamily="34" charset="0"/>
              <a:cs typeface="Calibri"/>
            </a:endParaRPr>
          </a:p>
        </p:txBody>
      </p:sp>
      <p:sp>
        <p:nvSpPr>
          <p:cNvPr id="19" name="object 9">
            <a:extLst>
              <a:ext uri="{FF2B5EF4-FFF2-40B4-BE49-F238E27FC236}">
                <a16:creationId xmlns:a16="http://schemas.microsoft.com/office/drawing/2014/main" id="{E13B3E68-08F3-71CF-8604-13CBDE3CC5F4}"/>
              </a:ext>
            </a:extLst>
          </p:cNvPr>
          <p:cNvSpPr txBox="1"/>
          <p:nvPr/>
        </p:nvSpPr>
        <p:spPr>
          <a:xfrm>
            <a:off x="3934039" y="6308110"/>
            <a:ext cx="59690" cy="274955"/>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pic>
        <p:nvPicPr>
          <p:cNvPr id="6" name="Image 5" descr="Une image contenant Caractère coloré, Graphique, graphisme, créativité&#10;&#10;Description générée automatiquement">
            <a:extLst>
              <a:ext uri="{FF2B5EF4-FFF2-40B4-BE49-F238E27FC236}">
                <a16:creationId xmlns:a16="http://schemas.microsoft.com/office/drawing/2014/main" id="{873459B0-25B3-49B8-AEAA-FF55B705A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pic>
        <p:nvPicPr>
          <p:cNvPr id="7" name="object 12">
            <a:extLst>
              <a:ext uri="{FF2B5EF4-FFF2-40B4-BE49-F238E27FC236}">
                <a16:creationId xmlns:a16="http://schemas.microsoft.com/office/drawing/2014/main" id="{2FF1755A-FBDF-F736-CB68-B469E8E64808}"/>
              </a:ext>
            </a:extLst>
          </p:cNvPr>
          <p:cNvPicPr/>
          <p:nvPr/>
        </p:nvPicPr>
        <p:blipFill>
          <a:blip r:embed="rId6" cstate="print"/>
          <a:stretch>
            <a:fillRect/>
          </a:stretch>
        </p:blipFill>
        <p:spPr>
          <a:xfrm>
            <a:off x="877080" y="369900"/>
            <a:ext cx="990600" cy="1004802"/>
          </a:xfrm>
          <a:prstGeom prst="rect">
            <a:avLst/>
          </a:prstGeom>
        </p:spPr>
      </p:pic>
      <p:pic>
        <p:nvPicPr>
          <p:cNvPr id="3" name="Image 2">
            <a:extLst>
              <a:ext uri="{FF2B5EF4-FFF2-40B4-BE49-F238E27FC236}">
                <a16:creationId xmlns:a16="http://schemas.microsoft.com/office/drawing/2014/main" id="{C57B39BE-EF23-8CA7-5ACF-4535823B388B}"/>
              </a:ext>
            </a:extLst>
          </p:cNvPr>
          <p:cNvPicPr>
            <a:picLocks noChangeAspect="1"/>
          </p:cNvPicPr>
          <p:nvPr/>
        </p:nvPicPr>
        <p:blipFill>
          <a:blip r:embed="rId7"/>
          <a:stretch>
            <a:fillRect/>
          </a:stretch>
        </p:blipFill>
        <p:spPr>
          <a:xfrm>
            <a:off x="7966723" y="6772420"/>
            <a:ext cx="1748892" cy="485300"/>
          </a:xfrm>
          <a:prstGeom prst="rect">
            <a:avLst/>
          </a:prstGeom>
        </p:spPr>
      </p:pic>
      <p:pic>
        <p:nvPicPr>
          <p:cNvPr id="4" name="Image 3" descr="Une image contenant texte, Police, Graphique, logo&#10;&#10;Description générée automatiquement">
            <a:extLst>
              <a:ext uri="{FF2B5EF4-FFF2-40B4-BE49-F238E27FC236}">
                <a16:creationId xmlns:a16="http://schemas.microsoft.com/office/drawing/2014/main" id="{6A84674C-EB5E-2617-7809-E1BE63C9E3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2" name="object 2">
            <a:extLst>
              <a:ext uri="{FF2B5EF4-FFF2-40B4-BE49-F238E27FC236}">
                <a16:creationId xmlns:a16="http://schemas.microsoft.com/office/drawing/2014/main" id="{F46342F2-907C-990F-DCAE-1470E707BC3C}"/>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extLst>
      <p:ext uri="{BB962C8B-B14F-4D97-AF65-F5344CB8AC3E}">
        <p14:creationId xmlns:p14="http://schemas.microsoft.com/office/powerpoint/2010/main" val="258328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45088" y="1473702"/>
            <a:ext cx="5772785" cy="1234312"/>
          </a:xfrm>
          <a:prstGeom prst="rect">
            <a:avLst/>
          </a:prstGeom>
        </p:spPr>
        <p:txBody>
          <a:bodyPr vert="horz" wrap="square" lIns="0" tIns="307975" rIns="0" bIns="0" rtlCol="0">
            <a:spAutoFit/>
          </a:bodyPr>
          <a:lstStyle/>
          <a:p>
            <a:pPr marL="12700">
              <a:lnSpc>
                <a:spcPct val="100000"/>
              </a:lnSpc>
              <a:spcBef>
                <a:spcPts val="1055"/>
              </a:spcBef>
            </a:pPr>
            <a:r>
              <a:rPr sz="2000" b="1" spc="260" dirty="0">
                <a:solidFill>
                  <a:srgbClr val="7030A0"/>
                </a:solidFill>
                <a:latin typeface="+mn-lt"/>
                <a:cs typeface="Calibri"/>
              </a:rPr>
              <a:t>FORFAIT</a:t>
            </a:r>
            <a:r>
              <a:rPr sz="2000" spc="310" dirty="0">
                <a:solidFill>
                  <a:srgbClr val="7030A0"/>
                </a:solidFill>
                <a:latin typeface="+mn-lt"/>
                <a:cs typeface="Times New Roman"/>
              </a:rPr>
              <a:t> </a:t>
            </a:r>
            <a:r>
              <a:rPr sz="2000" b="1" spc="190" dirty="0">
                <a:solidFill>
                  <a:srgbClr val="7030A0"/>
                </a:solidFill>
                <a:latin typeface="+mn-lt"/>
                <a:cs typeface="Calibri"/>
              </a:rPr>
              <a:t>DE</a:t>
            </a:r>
            <a:r>
              <a:rPr lang="fr-FR" sz="2000" b="1" spc="190" dirty="0">
                <a:solidFill>
                  <a:srgbClr val="7030A0"/>
                </a:solidFill>
                <a:latin typeface="+mn-lt"/>
                <a:cs typeface="Calibri"/>
              </a:rPr>
              <a:t> 4 000 € par bateau </a:t>
            </a:r>
            <a:br>
              <a:rPr lang="fr-FR" sz="2000" b="1" spc="190" dirty="0">
                <a:solidFill>
                  <a:srgbClr val="7030A0"/>
                </a:solidFill>
                <a:latin typeface="+mn-lt"/>
                <a:cs typeface="Calibri"/>
              </a:rPr>
            </a:br>
            <a:r>
              <a:rPr lang="fr-FR" sz="2000" b="1" spc="190" dirty="0">
                <a:solidFill>
                  <a:srgbClr val="7030A0"/>
                </a:solidFill>
                <a:latin typeface="+mn-lt"/>
                <a:cs typeface="Calibri"/>
              </a:rPr>
              <a:t>(pour un équipage jusqu’à 7 personnes</a:t>
            </a:r>
            <a:r>
              <a:rPr lang="fr-FR" sz="2000" b="1" spc="190" dirty="0">
                <a:latin typeface="+mn-lt"/>
                <a:cs typeface="Calibri"/>
              </a:rPr>
              <a:t>)</a:t>
            </a:r>
            <a:r>
              <a:rPr sz="2000" spc="315" dirty="0">
                <a:latin typeface="+mn-lt"/>
                <a:cs typeface="Times New Roman"/>
              </a:rPr>
              <a:t> </a:t>
            </a:r>
            <a:br>
              <a:rPr lang="fr-FR" sz="2000" spc="315" dirty="0">
                <a:latin typeface="+mn-lt"/>
                <a:cs typeface="Times New Roman"/>
              </a:rPr>
            </a:br>
            <a:endParaRPr sz="2000" dirty="0">
              <a:latin typeface="+mn-lt"/>
              <a:cs typeface="Calibri"/>
            </a:endParaRPr>
          </a:p>
        </p:txBody>
      </p:sp>
      <p:sp>
        <p:nvSpPr>
          <p:cNvPr id="4" name="object 4"/>
          <p:cNvSpPr/>
          <p:nvPr/>
        </p:nvSpPr>
        <p:spPr>
          <a:xfrm>
            <a:off x="7109170" y="1061622"/>
            <a:ext cx="723265" cy="60325"/>
          </a:xfrm>
          <a:custGeom>
            <a:avLst/>
            <a:gdLst/>
            <a:ahLst/>
            <a:cxnLst/>
            <a:rect l="l" t="t" r="r" b="b"/>
            <a:pathLst>
              <a:path w="723265" h="60325">
                <a:moveTo>
                  <a:pt x="723031" y="60245"/>
                </a:moveTo>
                <a:lnTo>
                  <a:pt x="723031" y="0"/>
                </a:lnTo>
                <a:lnTo>
                  <a:pt x="0" y="0"/>
                </a:lnTo>
                <a:lnTo>
                  <a:pt x="0" y="60245"/>
                </a:lnTo>
                <a:lnTo>
                  <a:pt x="723031" y="60245"/>
                </a:lnTo>
                <a:close/>
              </a:path>
            </a:pathLst>
          </a:custGeom>
          <a:solidFill>
            <a:srgbClr val="7030A0"/>
          </a:solidFill>
        </p:spPr>
        <p:txBody>
          <a:bodyPr wrap="square" lIns="0" tIns="0" rIns="0" bIns="0" rtlCol="0"/>
          <a:lstStyle/>
          <a:p>
            <a:endParaRPr/>
          </a:p>
        </p:txBody>
      </p:sp>
      <p:sp>
        <p:nvSpPr>
          <p:cNvPr id="5" name="object 5"/>
          <p:cNvSpPr txBox="1"/>
          <p:nvPr/>
        </p:nvSpPr>
        <p:spPr>
          <a:xfrm>
            <a:off x="3745088" y="2626543"/>
            <a:ext cx="6173611" cy="3357009"/>
          </a:xfrm>
          <a:prstGeom prst="rect">
            <a:avLst/>
          </a:prstGeom>
        </p:spPr>
        <p:txBody>
          <a:bodyPr vert="horz" wrap="square" lIns="0" tIns="12065" rIns="0" bIns="0" rtlCol="0">
            <a:spAutoFit/>
          </a:bodyPr>
          <a:lstStyle/>
          <a:p>
            <a:pPr marL="12700" marR="217170" algn="just">
              <a:tabLst>
                <a:tab pos="160655" algn="l"/>
              </a:tabLst>
            </a:pPr>
            <a:r>
              <a:rPr lang="fr-FR" sz="1600" b="1" dirty="0">
                <a:solidFill>
                  <a:srgbClr val="7030A0"/>
                </a:solidFill>
                <a:latin typeface="+mn-lt"/>
                <a:cs typeface="Gill Sans MT"/>
              </a:rPr>
              <a:t>LE FORFAIT COMPREND :</a:t>
            </a:r>
          </a:p>
          <a:p>
            <a:pPr marL="298450" marR="217170" indent="-285750" algn="just">
              <a:buFont typeface="Wingdings" panose="05000000000000000000" pitchFamily="2" charset="2"/>
              <a:buChar char="§"/>
              <a:tabLst>
                <a:tab pos="160655" algn="l"/>
              </a:tabLst>
            </a:pPr>
            <a:r>
              <a:rPr lang="fr-FR" sz="1400" spc="90" dirty="0">
                <a:solidFill>
                  <a:schemeClr val="tx1"/>
                </a:solidFill>
                <a:latin typeface="+mn-lt"/>
                <a:cs typeface="Gill Sans MT"/>
              </a:rPr>
              <a:t>Le</a:t>
            </a:r>
            <a:r>
              <a:rPr lang="fr-FR" sz="1400" spc="190" dirty="0">
                <a:solidFill>
                  <a:schemeClr val="tx1"/>
                </a:solidFill>
                <a:latin typeface="+mn-lt"/>
                <a:cs typeface="Times New Roman"/>
              </a:rPr>
              <a:t> </a:t>
            </a:r>
            <a:r>
              <a:rPr lang="fr-FR" sz="1400" dirty="0">
                <a:solidFill>
                  <a:schemeClr val="tx1"/>
                </a:solidFill>
                <a:latin typeface="+mn-lt"/>
                <a:cs typeface="Gill Sans MT"/>
              </a:rPr>
              <a:t>séjour</a:t>
            </a:r>
            <a:r>
              <a:rPr lang="fr-FR" sz="1400" spc="190" dirty="0">
                <a:solidFill>
                  <a:schemeClr val="tx1"/>
                </a:solidFill>
                <a:latin typeface="+mn-lt"/>
                <a:cs typeface="Times New Roman"/>
              </a:rPr>
              <a:t> </a:t>
            </a:r>
            <a:r>
              <a:rPr lang="fr-FR" sz="1400" dirty="0">
                <a:solidFill>
                  <a:schemeClr val="tx1"/>
                </a:solidFill>
                <a:latin typeface="+mn-lt"/>
                <a:cs typeface="Gill Sans MT"/>
              </a:rPr>
              <a:t>en</a:t>
            </a:r>
            <a:r>
              <a:rPr lang="fr-FR" sz="1400" spc="195" dirty="0">
                <a:solidFill>
                  <a:schemeClr val="tx1"/>
                </a:solidFill>
                <a:latin typeface="+mn-lt"/>
                <a:cs typeface="Times New Roman"/>
              </a:rPr>
              <a:t> </a:t>
            </a:r>
            <a:r>
              <a:rPr lang="fr-FR" sz="1400" dirty="0">
                <a:solidFill>
                  <a:schemeClr val="tx1"/>
                </a:solidFill>
                <a:latin typeface="+mn-lt"/>
                <a:cs typeface="Gill Sans MT"/>
              </a:rPr>
              <a:t>pension</a:t>
            </a:r>
            <a:r>
              <a:rPr lang="fr-FR" sz="1400" spc="185" dirty="0">
                <a:solidFill>
                  <a:schemeClr val="tx1"/>
                </a:solidFill>
                <a:latin typeface="+mn-lt"/>
                <a:cs typeface="Times New Roman"/>
              </a:rPr>
              <a:t> </a:t>
            </a:r>
            <a:r>
              <a:rPr lang="fr-FR" sz="1400" dirty="0">
                <a:solidFill>
                  <a:schemeClr val="tx1"/>
                </a:solidFill>
                <a:latin typeface="+mn-lt"/>
                <a:cs typeface="Gill Sans MT"/>
              </a:rPr>
              <a:t>complète</a:t>
            </a:r>
            <a:r>
              <a:rPr lang="fr-FR" sz="1400" spc="195" dirty="0">
                <a:solidFill>
                  <a:schemeClr val="tx1"/>
                </a:solidFill>
                <a:latin typeface="+mn-lt"/>
                <a:cs typeface="Times New Roman"/>
              </a:rPr>
              <a:t> </a:t>
            </a:r>
            <a:r>
              <a:rPr lang="fr-FR" sz="1400" spc="70" dirty="0">
                <a:solidFill>
                  <a:schemeClr val="tx1"/>
                </a:solidFill>
                <a:latin typeface="+mn-lt"/>
                <a:cs typeface="Gill Sans MT"/>
              </a:rPr>
              <a:t>du</a:t>
            </a:r>
            <a:r>
              <a:rPr lang="fr-FR" sz="1400" spc="190" dirty="0">
                <a:solidFill>
                  <a:schemeClr val="tx1"/>
                </a:solidFill>
                <a:latin typeface="+mn-lt"/>
                <a:cs typeface="Times New Roman"/>
              </a:rPr>
              <a:t> 27 septembre après 1</a:t>
            </a:r>
            <a:r>
              <a:rPr lang="fr-FR" sz="1400" spc="-55" dirty="0">
                <a:solidFill>
                  <a:schemeClr val="tx1"/>
                </a:solidFill>
                <a:latin typeface="+mn-lt"/>
                <a:cs typeface="Gill Sans MT"/>
              </a:rPr>
              <a:t>7h00</a:t>
            </a:r>
            <a:r>
              <a:rPr lang="fr-FR" sz="1400" spc="190" dirty="0">
                <a:solidFill>
                  <a:schemeClr val="tx1"/>
                </a:solidFill>
                <a:latin typeface="+mn-lt"/>
                <a:cs typeface="Times New Roman"/>
              </a:rPr>
              <a:t> </a:t>
            </a:r>
            <a:r>
              <a:rPr lang="fr-FR" sz="1400" spc="120" dirty="0">
                <a:solidFill>
                  <a:schemeClr val="tx1"/>
                </a:solidFill>
                <a:latin typeface="+mn-lt"/>
                <a:cs typeface="Gill Sans MT"/>
              </a:rPr>
              <a:t>au</a:t>
            </a:r>
            <a:r>
              <a:rPr lang="fr-FR" sz="1400" spc="190" dirty="0">
                <a:solidFill>
                  <a:schemeClr val="tx1"/>
                </a:solidFill>
                <a:latin typeface="+mn-lt"/>
                <a:cs typeface="Times New Roman"/>
              </a:rPr>
              <a:t> </a:t>
            </a:r>
            <a:r>
              <a:rPr lang="fr-FR" sz="1400" spc="75" dirty="0">
                <a:solidFill>
                  <a:schemeClr val="tx1"/>
                </a:solidFill>
                <a:latin typeface="+mn-lt"/>
                <a:cs typeface="Times New Roman"/>
              </a:rPr>
              <a:t>30 septembre 2024</a:t>
            </a:r>
            <a:r>
              <a:rPr lang="fr-FR" sz="1400" spc="-10" dirty="0">
                <a:solidFill>
                  <a:schemeClr val="tx1"/>
                </a:solidFill>
                <a:latin typeface="+mn-lt"/>
                <a:cs typeface="Times New Roman"/>
              </a:rPr>
              <a:t> </a:t>
            </a:r>
            <a:r>
              <a:rPr lang="fr-FR" sz="1400" dirty="0">
                <a:solidFill>
                  <a:schemeClr val="tx1"/>
                </a:solidFill>
                <a:latin typeface="+mn-lt"/>
                <a:cs typeface="Gill Sans MT"/>
              </a:rPr>
              <a:t>après</a:t>
            </a:r>
            <a:r>
              <a:rPr lang="fr-FR" sz="1400" spc="260" dirty="0">
                <a:solidFill>
                  <a:schemeClr val="tx1"/>
                </a:solidFill>
                <a:latin typeface="+mn-lt"/>
                <a:cs typeface="Times New Roman"/>
              </a:rPr>
              <a:t> </a:t>
            </a:r>
            <a:r>
              <a:rPr lang="fr-FR" sz="1400" spc="60" dirty="0">
                <a:solidFill>
                  <a:schemeClr val="tx1"/>
                </a:solidFill>
                <a:latin typeface="+mn-lt"/>
                <a:cs typeface="Gill Sans MT"/>
              </a:rPr>
              <a:t>la</a:t>
            </a:r>
            <a:r>
              <a:rPr lang="fr-FR" sz="1400" spc="260" dirty="0">
                <a:solidFill>
                  <a:schemeClr val="tx1"/>
                </a:solidFill>
                <a:latin typeface="+mn-lt"/>
                <a:cs typeface="Times New Roman"/>
              </a:rPr>
              <a:t> </a:t>
            </a:r>
            <a:r>
              <a:rPr lang="fr-FR" sz="1400" dirty="0">
                <a:solidFill>
                  <a:schemeClr val="tx1"/>
                </a:solidFill>
                <a:latin typeface="+mn-lt"/>
                <a:cs typeface="Gill Sans MT"/>
              </a:rPr>
              <a:t>remise</a:t>
            </a:r>
            <a:r>
              <a:rPr lang="fr-FR" sz="1400" spc="260" dirty="0">
                <a:solidFill>
                  <a:schemeClr val="tx1"/>
                </a:solidFill>
                <a:latin typeface="+mn-lt"/>
                <a:cs typeface="Times New Roman"/>
              </a:rPr>
              <a:t> </a:t>
            </a:r>
            <a:r>
              <a:rPr lang="fr-FR" sz="1400" dirty="0">
                <a:solidFill>
                  <a:schemeClr val="tx1"/>
                </a:solidFill>
                <a:latin typeface="+mn-lt"/>
                <a:cs typeface="Gill Sans MT"/>
              </a:rPr>
              <a:t>des</a:t>
            </a:r>
            <a:r>
              <a:rPr lang="fr-FR" sz="1400" spc="260" dirty="0">
                <a:solidFill>
                  <a:schemeClr val="tx1"/>
                </a:solidFill>
                <a:latin typeface="+mn-lt"/>
                <a:cs typeface="Times New Roman"/>
              </a:rPr>
              <a:t> </a:t>
            </a:r>
            <a:r>
              <a:rPr lang="fr-FR" sz="1400" spc="-20" dirty="0">
                <a:solidFill>
                  <a:schemeClr val="tx1"/>
                </a:solidFill>
                <a:latin typeface="+mn-lt"/>
                <a:cs typeface="Gill Sans MT"/>
              </a:rPr>
              <a:t>prix.</a:t>
            </a:r>
            <a:endParaRPr lang="fr-FR" sz="1400" dirty="0">
              <a:solidFill>
                <a:schemeClr val="tx1"/>
              </a:solidFill>
              <a:latin typeface="+mn-lt"/>
              <a:cs typeface="Gill Sans MT"/>
            </a:endParaRPr>
          </a:p>
          <a:p>
            <a:pPr marL="298450" marR="217170" indent="-285750" algn="just">
              <a:buFont typeface="Wingdings" panose="05000000000000000000" pitchFamily="2" charset="2"/>
              <a:buChar char="§"/>
              <a:tabLst>
                <a:tab pos="160655" algn="l"/>
              </a:tabLst>
            </a:pPr>
            <a:r>
              <a:rPr lang="fr-FR" sz="1400" spc="90" dirty="0">
                <a:solidFill>
                  <a:schemeClr val="tx1"/>
                </a:solidFill>
                <a:latin typeface="+mn-lt"/>
                <a:cs typeface="Gill Sans MT"/>
              </a:rPr>
              <a:t>Les soirées festives organisées pendant le weekend</a:t>
            </a:r>
            <a:r>
              <a:rPr lang="fr-FR" sz="1400" spc="-10" dirty="0">
                <a:solidFill>
                  <a:schemeClr val="tx1"/>
                </a:solidFill>
                <a:latin typeface="+mn-lt"/>
                <a:cs typeface="Gill Sans MT"/>
              </a:rPr>
              <a:t>.</a:t>
            </a:r>
            <a:endParaRPr lang="fr-FR" sz="1400" dirty="0">
              <a:solidFill>
                <a:schemeClr val="tx1"/>
              </a:solidFill>
              <a:latin typeface="+mn-lt"/>
              <a:cs typeface="Gill Sans MT"/>
            </a:endParaRPr>
          </a:p>
          <a:p>
            <a:pPr marL="298450" marR="217170" indent="-285750" algn="just">
              <a:buFont typeface="Wingdings" panose="05000000000000000000" pitchFamily="2" charset="2"/>
              <a:buChar char="§"/>
              <a:tabLst>
                <a:tab pos="160655" algn="l"/>
              </a:tabLst>
            </a:pPr>
            <a:r>
              <a:rPr lang="fr-FR" sz="1400" spc="90" dirty="0">
                <a:solidFill>
                  <a:schemeClr val="tx1"/>
                </a:solidFill>
                <a:latin typeface="+mn-lt"/>
                <a:cs typeface="Gill Sans MT"/>
              </a:rPr>
              <a:t>Le</a:t>
            </a:r>
            <a:r>
              <a:rPr lang="fr-FR" sz="1400" spc="204" dirty="0">
                <a:solidFill>
                  <a:schemeClr val="tx1"/>
                </a:solidFill>
                <a:latin typeface="+mn-lt"/>
                <a:cs typeface="Times New Roman"/>
              </a:rPr>
              <a:t> </a:t>
            </a:r>
            <a:r>
              <a:rPr lang="fr-FR" sz="1400" dirty="0">
                <a:solidFill>
                  <a:schemeClr val="tx1"/>
                </a:solidFill>
                <a:latin typeface="+mn-lt"/>
                <a:cs typeface="Gill Sans MT"/>
              </a:rPr>
              <a:t>linge</a:t>
            </a:r>
            <a:r>
              <a:rPr lang="fr-FR" sz="1400" spc="210" dirty="0">
                <a:solidFill>
                  <a:schemeClr val="tx1"/>
                </a:solidFill>
                <a:latin typeface="+mn-lt"/>
                <a:cs typeface="Times New Roman"/>
              </a:rPr>
              <a:t> </a:t>
            </a:r>
            <a:r>
              <a:rPr lang="fr-FR" sz="1400" dirty="0">
                <a:solidFill>
                  <a:schemeClr val="tx1"/>
                </a:solidFill>
                <a:latin typeface="+mn-lt"/>
                <a:cs typeface="Gill Sans MT"/>
              </a:rPr>
              <a:t>de</a:t>
            </a:r>
            <a:r>
              <a:rPr lang="fr-FR" sz="1400" spc="204" dirty="0">
                <a:solidFill>
                  <a:schemeClr val="tx1"/>
                </a:solidFill>
                <a:latin typeface="+mn-lt"/>
                <a:cs typeface="Times New Roman"/>
              </a:rPr>
              <a:t> </a:t>
            </a:r>
            <a:r>
              <a:rPr lang="fr-FR" sz="1400" dirty="0">
                <a:solidFill>
                  <a:schemeClr val="tx1"/>
                </a:solidFill>
                <a:latin typeface="+mn-lt"/>
                <a:cs typeface="Gill Sans MT"/>
              </a:rPr>
              <a:t>lit</a:t>
            </a:r>
            <a:r>
              <a:rPr lang="fr-FR" sz="1400" spc="210" dirty="0">
                <a:solidFill>
                  <a:schemeClr val="tx1"/>
                </a:solidFill>
                <a:latin typeface="+mn-lt"/>
                <a:cs typeface="Times New Roman"/>
              </a:rPr>
              <a:t> </a:t>
            </a:r>
            <a:r>
              <a:rPr lang="fr-FR" sz="1400" dirty="0">
                <a:solidFill>
                  <a:schemeClr val="tx1"/>
                </a:solidFill>
                <a:latin typeface="+mn-lt"/>
                <a:cs typeface="Gill Sans MT"/>
              </a:rPr>
              <a:t>et</a:t>
            </a:r>
            <a:r>
              <a:rPr lang="fr-FR" sz="1400" spc="210" dirty="0">
                <a:solidFill>
                  <a:schemeClr val="tx1"/>
                </a:solidFill>
                <a:latin typeface="+mn-lt"/>
                <a:cs typeface="Times New Roman"/>
              </a:rPr>
              <a:t> </a:t>
            </a:r>
            <a:r>
              <a:rPr lang="fr-FR" sz="1400" dirty="0">
                <a:solidFill>
                  <a:schemeClr val="tx1"/>
                </a:solidFill>
                <a:latin typeface="+mn-lt"/>
                <a:cs typeface="Gill Sans MT"/>
              </a:rPr>
              <a:t>le</a:t>
            </a:r>
            <a:r>
              <a:rPr lang="fr-FR" sz="1400" spc="204" dirty="0">
                <a:solidFill>
                  <a:schemeClr val="tx1"/>
                </a:solidFill>
                <a:latin typeface="+mn-lt"/>
                <a:cs typeface="Times New Roman"/>
              </a:rPr>
              <a:t> </a:t>
            </a:r>
            <a:r>
              <a:rPr lang="fr-FR" sz="1400" dirty="0">
                <a:solidFill>
                  <a:schemeClr val="tx1"/>
                </a:solidFill>
                <a:latin typeface="+mn-lt"/>
                <a:cs typeface="Gill Sans MT"/>
              </a:rPr>
              <a:t>linge</a:t>
            </a:r>
            <a:r>
              <a:rPr lang="fr-FR" sz="1400" spc="210" dirty="0">
                <a:solidFill>
                  <a:schemeClr val="tx1"/>
                </a:solidFill>
                <a:latin typeface="+mn-lt"/>
                <a:cs typeface="Times New Roman"/>
              </a:rPr>
              <a:t> </a:t>
            </a:r>
            <a:r>
              <a:rPr lang="fr-FR" sz="1400" dirty="0">
                <a:solidFill>
                  <a:schemeClr val="tx1"/>
                </a:solidFill>
                <a:latin typeface="+mn-lt"/>
                <a:cs typeface="Gill Sans MT"/>
              </a:rPr>
              <a:t>de</a:t>
            </a:r>
            <a:r>
              <a:rPr lang="fr-FR" sz="1400" spc="204" dirty="0">
                <a:solidFill>
                  <a:schemeClr val="tx1"/>
                </a:solidFill>
                <a:latin typeface="+mn-lt"/>
                <a:cs typeface="Times New Roman"/>
              </a:rPr>
              <a:t> </a:t>
            </a:r>
            <a:r>
              <a:rPr lang="fr-FR" sz="1400" spc="-10" dirty="0">
                <a:solidFill>
                  <a:schemeClr val="tx1"/>
                </a:solidFill>
                <a:latin typeface="+mn-lt"/>
                <a:cs typeface="Gill Sans MT"/>
              </a:rPr>
              <a:t>toilette</a:t>
            </a:r>
            <a:r>
              <a:rPr lang="fr-FR" sz="1400" spc="210" dirty="0">
                <a:solidFill>
                  <a:schemeClr val="tx1"/>
                </a:solidFill>
                <a:latin typeface="+mn-lt"/>
                <a:cs typeface="Times New Roman"/>
              </a:rPr>
              <a:t> </a:t>
            </a:r>
            <a:r>
              <a:rPr lang="fr-FR" sz="1400" spc="65" dirty="0">
                <a:solidFill>
                  <a:schemeClr val="tx1"/>
                </a:solidFill>
                <a:latin typeface="+mn-lt"/>
                <a:cs typeface="Gill Sans MT"/>
              </a:rPr>
              <a:t>dans</a:t>
            </a:r>
            <a:r>
              <a:rPr lang="fr-FR" sz="1400" spc="210" dirty="0">
                <a:solidFill>
                  <a:schemeClr val="tx1"/>
                </a:solidFill>
                <a:latin typeface="+mn-lt"/>
                <a:cs typeface="Times New Roman"/>
              </a:rPr>
              <a:t> </a:t>
            </a:r>
            <a:r>
              <a:rPr lang="fr-FR" sz="1400" dirty="0">
                <a:solidFill>
                  <a:schemeClr val="tx1"/>
                </a:solidFill>
                <a:latin typeface="+mn-lt"/>
                <a:cs typeface="Gill Sans MT"/>
              </a:rPr>
              <a:t>les</a:t>
            </a:r>
            <a:r>
              <a:rPr lang="fr-FR" sz="1400" spc="200" dirty="0">
                <a:solidFill>
                  <a:schemeClr val="tx1"/>
                </a:solidFill>
                <a:latin typeface="+mn-lt"/>
                <a:cs typeface="Times New Roman"/>
              </a:rPr>
              <a:t> </a:t>
            </a:r>
            <a:r>
              <a:rPr lang="fr-FR" sz="1400" spc="-10" dirty="0">
                <a:solidFill>
                  <a:schemeClr val="tx1"/>
                </a:solidFill>
                <a:latin typeface="+mn-lt"/>
                <a:cs typeface="Gill Sans MT"/>
              </a:rPr>
              <a:t>chambres.</a:t>
            </a:r>
          </a:p>
          <a:p>
            <a:pPr marL="298450" marR="217170" indent="-285750" algn="just">
              <a:buFont typeface="Wingdings" panose="05000000000000000000" pitchFamily="2" charset="2"/>
              <a:buChar char="§"/>
              <a:tabLst>
                <a:tab pos="160655" algn="l"/>
              </a:tabLst>
            </a:pPr>
            <a:r>
              <a:rPr lang="fr-FR" sz="1400" spc="180" dirty="0">
                <a:solidFill>
                  <a:schemeClr val="tx1"/>
                </a:solidFill>
                <a:latin typeface="+mn-lt"/>
                <a:cs typeface="Gill Sans MT"/>
              </a:rPr>
              <a:t>La</a:t>
            </a:r>
            <a:r>
              <a:rPr lang="fr-FR" sz="1400" spc="260" dirty="0">
                <a:solidFill>
                  <a:schemeClr val="tx1"/>
                </a:solidFill>
                <a:latin typeface="+mn-lt"/>
                <a:cs typeface="Times New Roman"/>
              </a:rPr>
              <a:t> </a:t>
            </a:r>
            <a:r>
              <a:rPr lang="fr-FR" sz="1400" dirty="0">
                <a:solidFill>
                  <a:schemeClr val="tx1"/>
                </a:solidFill>
                <a:latin typeface="+mn-lt"/>
                <a:cs typeface="Gill Sans MT"/>
              </a:rPr>
              <a:t>location</a:t>
            </a:r>
            <a:r>
              <a:rPr lang="fr-FR" sz="1400" spc="260" dirty="0">
                <a:solidFill>
                  <a:schemeClr val="tx1"/>
                </a:solidFill>
                <a:latin typeface="+mn-lt"/>
                <a:cs typeface="Times New Roman"/>
              </a:rPr>
              <a:t> </a:t>
            </a:r>
            <a:r>
              <a:rPr lang="fr-FR" sz="1400" dirty="0">
                <a:solidFill>
                  <a:schemeClr val="tx1"/>
                </a:solidFill>
                <a:latin typeface="+mn-lt"/>
                <a:cs typeface="Gill Sans MT"/>
              </a:rPr>
              <a:t>des</a:t>
            </a:r>
            <a:r>
              <a:rPr lang="fr-FR" sz="1400" spc="265" dirty="0">
                <a:solidFill>
                  <a:schemeClr val="tx1"/>
                </a:solidFill>
                <a:latin typeface="+mn-lt"/>
                <a:cs typeface="Times New Roman"/>
              </a:rPr>
              <a:t> </a:t>
            </a:r>
            <a:r>
              <a:rPr lang="fr-FR" sz="1400" dirty="0">
                <a:solidFill>
                  <a:schemeClr val="tx1"/>
                </a:solidFill>
                <a:latin typeface="+mn-lt"/>
                <a:cs typeface="Gill Sans MT"/>
              </a:rPr>
              <a:t>Grands</a:t>
            </a:r>
            <a:r>
              <a:rPr lang="fr-FR" sz="1400" spc="260" dirty="0">
                <a:solidFill>
                  <a:schemeClr val="tx1"/>
                </a:solidFill>
                <a:latin typeface="+mn-lt"/>
                <a:cs typeface="Times New Roman"/>
              </a:rPr>
              <a:t> </a:t>
            </a:r>
            <a:r>
              <a:rPr lang="fr-FR" sz="1400" dirty="0">
                <a:solidFill>
                  <a:schemeClr val="tx1"/>
                </a:solidFill>
                <a:latin typeface="+mn-lt"/>
                <a:cs typeface="Gill Sans MT"/>
              </a:rPr>
              <a:t>Surprises</a:t>
            </a:r>
          </a:p>
          <a:p>
            <a:pPr marL="12700" marR="217170" algn="just">
              <a:lnSpc>
                <a:spcPct val="117500"/>
              </a:lnSpc>
              <a:spcBef>
                <a:spcPts val="95"/>
              </a:spcBef>
              <a:tabLst>
                <a:tab pos="160655" algn="l"/>
              </a:tabLst>
            </a:pPr>
            <a:endParaRPr lang="fr-FR" sz="1400" dirty="0">
              <a:solidFill>
                <a:schemeClr val="tx2"/>
              </a:solidFill>
              <a:latin typeface="+mn-lt"/>
              <a:cs typeface="Gill Sans MT"/>
            </a:endParaRPr>
          </a:p>
          <a:p>
            <a:pPr marL="12700" marR="217170" algn="just">
              <a:tabLst>
                <a:tab pos="160655" algn="l"/>
              </a:tabLst>
            </a:pPr>
            <a:r>
              <a:rPr lang="fr-FR" sz="1600" b="1" dirty="0">
                <a:solidFill>
                  <a:srgbClr val="7030A0"/>
                </a:solidFill>
                <a:latin typeface="+mn-lt"/>
                <a:cs typeface="Gill Sans MT"/>
              </a:rPr>
              <a:t>LE FORFAIT NE COMPREND PAS :</a:t>
            </a:r>
          </a:p>
          <a:p>
            <a:pPr marL="285750" indent="-285750">
              <a:buFont typeface="Arial" panose="020B0604020202020204" pitchFamily="34" charset="0"/>
              <a:buChar char="•"/>
            </a:pPr>
            <a:r>
              <a:rPr lang="fr-FR" sz="1400" dirty="0">
                <a:solidFill>
                  <a:schemeClr val="tx1"/>
                </a:solidFill>
                <a:latin typeface="+mn-lt"/>
                <a:ea typeface="Cambria Math"/>
              </a:rPr>
              <a:t>Le déjeuner du vendredi 27 septembre</a:t>
            </a:r>
          </a:p>
          <a:p>
            <a:pPr marL="285750" indent="-285750">
              <a:buFont typeface="Arial" panose="020B0604020202020204" pitchFamily="34" charset="0"/>
              <a:buChar char="•"/>
            </a:pPr>
            <a:r>
              <a:rPr lang="fr-FR" sz="1400" dirty="0">
                <a:solidFill>
                  <a:schemeClr val="tx1"/>
                </a:solidFill>
                <a:latin typeface="+mn-lt"/>
                <a:ea typeface="Cambria Math" panose="02040503050406030204" pitchFamily="18" charset="0"/>
              </a:rPr>
              <a:t>Les trajets Aller et Retour vers la Trinité/Mer</a:t>
            </a:r>
          </a:p>
          <a:p>
            <a:pPr marL="285750" indent="-285750">
              <a:buFont typeface="Arial" panose="020B0604020202020204" pitchFamily="34" charset="0"/>
              <a:buChar char="•"/>
            </a:pPr>
            <a:r>
              <a:rPr lang="fr-FR" sz="1400" dirty="0">
                <a:solidFill>
                  <a:schemeClr val="tx1"/>
                </a:solidFill>
                <a:latin typeface="+mn-lt"/>
                <a:ea typeface="Cambria Math" panose="02040503050406030204" pitchFamily="18" charset="0"/>
              </a:rPr>
              <a:t>Les licences FFV (obligatoires)</a:t>
            </a:r>
          </a:p>
          <a:p>
            <a:pPr marL="285750" indent="-285750">
              <a:buFont typeface="Arial" panose="020B0604020202020204" pitchFamily="34" charset="0"/>
              <a:buChar char="•"/>
            </a:pPr>
            <a:r>
              <a:rPr lang="fr-FR" sz="1400" dirty="0">
                <a:solidFill>
                  <a:schemeClr val="tx1"/>
                </a:solidFill>
                <a:latin typeface="+mn-lt"/>
                <a:ea typeface="Cambria Math" panose="02040503050406030204" pitchFamily="18" charset="0"/>
              </a:rPr>
              <a:t>L’adhésion Groupe BPCE Sports (obligatoire)</a:t>
            </a:r>
          </a:p>
          <a:p>
            <a:pPr marL="285750" indent="-285750">
              <a:buFont typeface="Arial" panose="020B0604020202020204" pitchFamily="34" charset="0"/>
              <a:buChar char="•"/>
            </a:pPr>
            <a:r>
              <a:rPr lang="fr-FR" sz="1400" dirty="0">
                <a:solidFill>
                  <a:schemeClr val="tx1"/>
                </a:solidFill>
                <a:latin typeface="+mn-lt"/>
                <a:ea typeface="Cambria Math" panose="02040503050406030204" pitchFamily="18" charset="0"/>
              </a:rPr>
              <a:t>Les assurances complémentaires de rachats de caution (conseillées)</a:t>
            </a:r>
          </a:p>
          <a:p>
            <a:pPr marL="285750" indent="-285750">
              <a:buFont typeface="Arial" panose="020B0604020202020204" pitchFamily="34" charset="0"/>
              <a:buChar char="•"/>
            </a:pPr>
            <a:r>
              <a:rPr lang="fr-FR" sz="1400" dirty="0">
                <a:solidFill>
                  <a:schemeClr val="tx1"/>
                </a:solidFill>
                <a:latin typeface="+mn-lt"/>
                <a:ea typeface="Cambria Math" panose="02040503050406030204" pitchFamily="18" charset="0"/>
              </a:rPr>
              <a:t>Le coût des équipiers supplémentaires</a:t>
            </a:r>
          </a:p>
          <a:p>
            <a:endParaRPr lang="fr-FR" sz="1400" dirty="0">
              <a:solidFill>
                <a:schemeClr val="tx2"/>
              </a:solidFill>
              <a:latin typeface="+mn-lt"/>
              <a:ea typeface="Cambria Math" panose="02040503050406030204" pitchFamily="18" charset="0"/>
            </a:endParaRPr>
          </a:p>
        </p:txBody>
      </p:sp>
      <p:sp>
        <p:nvSpPr>
          <p:cNvPr id="7" name="object 7"/>
          <p:cNvSpPr/>
          <p:nvPr/>
        </p:nvSpPr>
        <p:spPr>
          <a:xfrm>
            <a:off x="5013" y="770890"/>
            <a:ext cx="2276475" cy="6014720"/>
          </a:xfrm>
          <a:custGeom>
            <a:avLst/>
            <a:gdLst/>
            <a:ahLst/>
            <a:cxnLst/>
            <a:rect l="l" t="t" r="r" b="b"/>
            <a:pathLst>
              <a:path w="2276475" h="6014720">
                <a:moveTo>
                  <a:pt x="2275906" y="6014465"/>
                </a:moveTo>
                <a:lnTo>
                  <a:pt x="2275906" y="0"/>
                </a:lnTo>
                <a:lnTo>
                  <a:pt x="0" y="0"/>
                </a:lnTo>
                <a:lnTo>
                  <a:pt x="0" y="6014465"/>
                </a:lnTo>
                <a:lnTo>
                  <a:pt x="2275906" y="6014465"/>
                </a:lnTo>
                <a:close/>
              </a:path>
            </a:pathLst>
          </a:custGeom>
          <a:solidFill>
            <a:srgbClr val="224766"/>
          </a:solidFill>
        </p:spPr>
        <p:txBody>
          <a:bodyPr wrap="square" lIns="0" tIns="0" rIns="0" bIns="0" rtlCol="0"/>
          <a:lstStyle/>
          <a:p>
            <a:endParaRPr/>
          </a:p>
        </p:txBody>
      </p:sp>
      <p:sp>
        <p:nvSpPr>
          <p:cNvPr id="2" name="object 9">
            <a:extLst>
              <a:ext uri="{FF2B5EF4-FFF2-40B4-BE49-F238E27FC236}">
                <a16:creationId xmlns:a16="http://schemas.microsoft.com/office/drawing/2014/main" id="{B7849189-5B86-3C69-ABD4-879D3C12A75B}"/>
              </a:ext>
            </a:extLst>
          </p:cNvPr>
          <p:cNvSpPr txBox="1"/>
          <p:nvPr/>
        </p:nvSpPr>
        <p:spPr>
          <a:xfrm>
            <a:off x="14310076" y="6142920"/>
            <a:ext cx="59690" cy="274955"/>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pic>
        <p:nvPicPr>
          <p:cNvPr id="13" name="Image 12" descr="Une image contenant Caractère coloré, Graphique, graphisme, créativité&#10;&#10;Description générée automatiquement">
            <a:extLst>
              <a:ext uri="{FF2B5EF4-FFF2-40B4-BE49-F238E27FC236}">
                <a16:creationId xmlns:a16="http://schemas.microsoft.com/office/drawing/2014/main" id="{07B2706E-CE4C-0D1E-BC4C-D07809648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pic>
        <p:nvPicPr>
          <p:cNvPr id="17" name="object 12">
            <a:extLst>
              <a:ext uri="{FF2B5EF4-FFF2-40B4-BE49-F238E27FC236}">
                <a16:creationId xmlns:a16="http://schemas.microsoft.com/office/drawing/2014/main" id="{97D8AFB8-C069-8252-CA16-C50760059775}"/>
              </a:ext>
            </a:extLst>
          </p:cNvPr>
          <p:cNvPicPr/>
          <p:nvPr/>
        </p:nvPicPr>
        <p:blipFill>
          <a:blip r:embed="rId3" cstate="print"/>
          <a:stretch>
            <a:fillRect/>
          </a:stretch>
        </p:blipFill>
        <p:spPr>
          <a:xfrm>
            <a:off x="877080" y="369900"/>
            <a:ext cx="990600" cy="1004802"/>
          </a:xfrm>
          <a:prstGeom prst="rect">
            <a:avLst/>
          </a:prstGeom>
        </p:spPr>
      </p:pic>
      <p:pic>
        <p:nvPicPr>
          <p:cNvPr id="10" name="object 8">
            <a:extLst>
              <a:ext uri="{FF2B5EF4-FFF2-40B4-BE49-F238E27FC236}">
                <a16:creationId xmlns:a16="http://schemas.microsoft.com/office/drawing/2014/main" id="{6148BDE4-CC13-49EF-8ED0-09C7F489AFB5}"/>
              </a:ext>
            </a:extLst>
          </p:cNvPr>
          <p:cNvPicPr/>
          <p:nvPr/>
        </p:nvPicPr>
        <p:blipFill>
          <a:blip r:embed="rId4" cstate="print"/>
          <a:stretch>
            <a:fillRect/>
          </a:stretch>
        </p:blipFill>
        <p:spPr>
          <a:xfrm>
            <a:off x="310178" y="1473702"/>
            <a:ext cx="2616337" cy="4806695"/>
          </a:xfrm>
          <a:prstGeom prst="rect">
            <a:avLst/>
          </a:prstGeom>
        </p:spPr>
      </p:pic>
      <p:sp>
        <p:nvSpPr>
          <p:cNvPr id="12" name="object 6">
            <a:extLst>
              <a:ext uri="{FF2B5EF4-FFF2-40B4-BE49-F238E27FC236}">
                <a16:creationId xmlns:a16="http://schemas.microsoft.com/office/drawing/2014/main" id="{0607E80A-D071-131F-B4C1-ECE987CEA50F}"/>
              </a:ext>
            </a:extLst>
          </p:cNvPr>
          <p:cNvSpPr txBox="1">
            <a:spLocks/>
          </p:cNvSpPr>
          <p:nvPr/>
        </p:nvSpPr>
        <p:spPr>
          <a:xfrm>
            <a:off x="4382264" y="523681"/>
            <a:ext cx="4862191" cy="568104"/>
          </a:xfrm>
          <a:prstGeom prst="rect">
            <a:avLst/>
          </a:prstGeom>
        </p:spPr>
        <p:txBody>
          <a:bodyPr vert="horz" wrap="square" lIns="0" tIns="13970" rIns="0" bIns="0" rtlCol="0">
            <a:spAutoFit/>
          </a:bodyPr>
          <a:lstStyle>
            <a:lvl1pPr>
              <a:defRPr sz="3750" b="0" i="0">
                <a:solidFill>
                  <a:srgbClr val="967A65"/>
                </a:solidFill>
                <a:latin typeface="Arial Narrow"/>
                <a:ea typeface="+mj-ea"/>
                <a:cs typeface="Arial Narrow"/>
              </a:defRPr>
            </a:lvl1pPr>
          </a:lstStyle>
          <a:p>
            <a:pPr marL="12700" algn="r">
              <a:spcBef>
                <a:spcPts val="110"/>
              </a:spcBef>
            </a:pPr>
            <a:r>
              <a:rPr lang="fr-FR" sz="3600" b="1" dirty="0">
                <a:solidFill>
                  <a:srgbClr val="7030A0"/>
                </a:solidFill>
                <a:latin typeface="+mn-lt"/>
              </a:rPr>
              <a:t>Prestations</a:t>
            </a:r>
            <a:endParaRPr lang="fr-FR" sz="3600" dirty="0">
              <a:solidFill>
                <a:srgbClr val="7030A0"/>
              </a:solidFill>
              <a:latin typeface="+mn-lt"/>
            </a:endParaRPr>
          </a:p>
        </p:txBody>
      </p:sp>
      <p:pic>
        <p:nvPicPr>
          <p:cNvPr id="6" name="Image 5">
            <a:extLst>
              <a:ext uri="{FF2B5EF4-FFF2-40B4-BE49-F238E27FC236}">
                <a16:creationId xmlns:a16="http://schemas.microsoft.com/office/drawing/2014/main" id="{A9666CD7-B398-8FFD-6F6E-BA54D061AE4E}"/>
              </a:ext>
            </a:extLst>
          </p:cNvPr>
          <p:cNvPicPr>
            <a:picLocks noChangeAspect="1"/>
          </p:cNvPicPr>
          <p:nvPr/>
        </p:nvPicPr>
        <p:blipFill>
          <a:blip r:embed="rId5"/>
          <a:stretch>
            <a:fillRect/>
          </a:stretch>
        </p:blipFill>
        <p:spPr>
          <a:xfrm>
            <a:off x="7966723" y="6772420"/>
            <a:ext cx="1748892" cy="485300"/>
          </a:xfrm>
          <a:prstGeom prst="rect">
            <a:avLst/>
          </a:prstGeom>
        </p:spPr>
      </p:pic>
      <p:pic>
        <p:nvPicPr>
          <p:cNvPr id="8" name="Image 7" descr="Une image contenant texte, Police, Graphique, logo&#10;&#10;Description générée automatiquement">
            <a:extLst>
              <a:ext uri="{FF2B5EF4-FFF2-40B4-BE49-F238E27FC236}">
                <a16:creationId xmlns:a16="http://schemas.microsoft.com/office/drawing/2014/main" id="{5D02C241-F83E-9605-F782-534A799420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11" name="object 2">
            <a:extLst>
              <a:ext uri="{FF2B5EF4-FFF2-40B4-BE49-F238E27FC236}">
                <a16:creationId xmlns:a16="http://schemas.microsoft.com/office/drawing/2014/main" id="{B0A17A11-AD09-E208-9374-777EA408D4FA}"/>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extLst>
      <p:ext uri="{BB962C8B-B14F-4D97-AF65-F5344CB8AC3E}">
        <p14:creationId xmlns:p14="http://schemas.microsoft.com/office/powerpoint/2010/main" val="273831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7">
            <a:extLst>
              <a:ext uri="{FF2B5EF4-FFF2-40B4-BE49-F238E27FC236}">
                <a16:creationId xmlns:a16="http://schemas.microsoft.com/office/drawing/2014/main" id="{7E3DA67F-46BE-604A-7B48-A0CA4D6D863B}"/>
              </a:ext>
            </a:extLst>
          </p:cNvPr>
          <p:cNvSpPr/>
          <p:nvPr/>
        </p:nvSpPr>
        <p:spPr>
          <a:xfrm>
            <a:off x="0" y="654050"/>
            <a:ext cx="2276475" cy="6014720"/>
          </a:xfrm>
          <a:custGeom>
            <a:avLst/>
            <a:gdLst/>
            <a:ahLst/>
            <a:cxnLst/>
            <a:rect l="l" t="t" r="r" b="b"/>
            <a:pathLst>
              <a:path w="2276475" h="6014720">
                <a:moveTo>
                  <a:pt x="2275906" y="6014465"/>
                </a:moveTo>
                <a:lnTo>
                  <a:pt x="2275906" y="0"/>
                </a:lnTo>
                <a:lnTo>
                  <a:pt x="0" y="0"/>
                </a:lnTo>
                <a:lnTo>
                  <a:pt x="0" y="6014465"/>
                </a:lnTo>
                <a:lnTo>
                  <a:pt x="2275906" y="6014465"/>
                </a:lnTo>
                <a:close/>
              </a:path>
            </a:pathLst>
          </a:custGeom>
          <a:solidFill>
            <a:srgbClr val="224766"/>
          </a:solidFill>
        </p:spPr>
        <p:txBody>
          <a:bodyPr wrap="square" lIns="0" tIns="0" rIns="0" bIns="0" rtlCol="0"/>
          <a:lstStyle/>
          <a:p>
            <a:endParaRPr/>
          </a:p>
        </p:txBody>
      </p:sp>
      <p:pic>
        <p:nvPicPr>
          <p:cNvPr id="14" name="object 4">
            <a:extLst>
              <a:ext uri="{FF2B5EF4-FFF2-40B4-BE49-F238E27FC236}">
                <a16:creationId xmlns:a16="http://schemas.microsoft.com/office/drawing/2014/main" id="{CD827EA7-99B6-3D20-BB35-A4AF303BA519}"/>
              </a:ext>
            </a:extLst>
          </p:cNvPr>
          <p:cNvPicPr/>
          <p:nvPr/>
        </p:nvPicPr>
        <p:blipFill rotWithShape="1">
          <a:blip r:embed="rId2" cstate="print"/>
          <a:srcRect l="8063"/>
          <a:stretch/>
        </p:blipFill>
        <p:spPr>
          <a:xfrm>
            <a:off x="399134" y="1047622"/>
            <a:ext cx="2520131" cy="4806695"/>
          </a:xfrm>
          <a:prstGeom prst="rect">
            <a:avLst/>
          </a:prstGeom>
        </p:spPr>
      </p:pic>
      <p:sp>
        <p:nvSpPr>
          <p:cNvPr id="19" name="object 9">
            <a:extLst>
              <a:ext uri="{FF2B5EF4-FFF2-40B4-BE49-F238E27FC236}">
                <a16:creationId xmlns:a16="http://schemas.microsoft.com/office/drawing/2014/main" id="{BAF5134C-D8D3-0A07-879A-7B4A1E4B8BD8}"/>
              </a:ext>
            </a:extLst>
          </p:cNvPr>
          <p:cNvSpPr txBox="1"/>
          <p:nvPr/>
        </p:nvSpPr>
        <p:spPr>
          <a:xfrm>
            <a:off x="3512665" y="1431197"/>
            <a:ext cx="6643723" cy="1685718"/>
          </a:xfrm>
          <a:prstGeom prst="rect">
            <a:avLst/>
          </a:prstGeom>
        </p:spPr>
        <p:txBody>
          <a:bodyPr vert="horz" wrap="square" lIns="0" tIns="92075" rIns="0" bIns="0" rtlCol="0">
            <a:spAutoFit/>
          </a:bodyPr>
          <a:lstStyle/>
          <a:p>
            <a:pPr marL="12700">
              <a:lnSpc>
                <a:spcPct val="100000"/>
              </a:lnSpc>
              <a:spcAft>
                <a:spcPts val="900"/>
              </a:spcAft>
            </a:pPr>
            <a:r>
              <a:rPr lang="fr-FR" sz="1600" b="1" spc="229" dirty="0">
                <a:solidFill>
                  <a:srgbClr val="7030A0"/>
                </a:solidFill>
                <a:latin typeface="+mn-lt"/>
                <a:cs typeface="Calibri"/>
              </a:rPr>
              <a:t>LIMITE DE PARTICIPANTS</a:t>
            </a:r>
            <a:endParaRPr lang="fr-FR" sz="1600" dirty="0">
              <a:solidFill>
                <a:srgbClr val="7030A0"/>
              </a:solidFill>
              <a:latin typeface="+mn-lt"/>
              <a:cs typeface="Calibri"/>
            </a:endParaRPr>
          </a:p>
          <a:p>
            <a:pPr algn="just">
              <a:spcAft>
                <a:spcPts val="600"/>
              </a:spcAft>
            </a:pPr>
            <a:r>
              <a:rPr lang="fr-FR" sz="1400" dirty="0">
                <a:solidFill>
                  <a:schemeClr val="tx2"/>
                </a:solidFill>
                <a:latin typeface="+mn-lt"/>
                <a:ea typeface="Cambria Math"/>
              </a:rPr>
              <a:t>Le nombre de bateaux à disposition est </a:t>
            </a:r>
            <a:r>
              <a:rPr lang="fr-FR" sz="1400" b="1" dirty="0">
                <a:solidFill>
                  <a:schemeClr val="tx2"/>
                </a:solidFill>
                <a:latin typeface="+mn-lt"/>
                <a:ea typeface="Cambria Math"/>
              </a:rPr>
              <a:t>limité à 15</a:t>
            </a:r>
            <a:r>
              <a:rPr lang="fr-FR" sz="1400" dirty="0">
                <a:solidFill>
                  <a:schemeClr val="tx2"/>
                </a:solidFill>
                <a:latin typeface="+mn-lt"/>
                <a:ea typeface="Cambria Math"/>
              </a:rPr>
              <a:t>.</a:t>
            </a:r>
          </a:p>
          <a:p>
            <a:pPr algn="just">
              <a:spcAft>
                <a:spcPts val="600"/>
              </a:spcAft>
            </a:pPr>
            <a:r>
              <a:rPr lang="fr-FR" sz="1400" dirty="0">
                <a:solidFill>
                  <a:schemeClr val="tx2"/>
                </a:solidFill>
                <a:latin typeface="+mn-lt"/>
                <a:ea typeface="Cambria Math" panose="02040503050406030204" pitchFamily="18" charset="0"/>
              </a:rPr>
              <a:t>Les inscriptions sont enregistrées au fil de l’eau jusqu’à l’atteinte de la limite.</a:t>
            </a:r>
          </a:p>
          <a:p>
            <a:pPr algn="just">
              <a:spcAft>
                <a:spcPts val="600"/>
              </a:spcAft>
            </a:pPr>
            <a:r>
              <a:rPr lang="fr-FR" sz="1400" dirty="0">
                <a:solidFill>
                  <a:srgbClr val="1F497D"/>
                </a:solidFill>
                <a:latin typeface="+mn-lt"/>
                <a:ea typeface="Cambria Math"/>
              </a:rPr>
              <a:t>Afin de permettre la participation du plus grand nombre d’entité du Groupe, l’Organisation pourra être amenée à limiter les inscriptions pour les entités du groupe souhaitant engager plusieurs bateaux. </a:t>
            </a:r>
            <a:endParaRPr lang="fr-FR" sz="1400" dirty="0">
              <a:solidFill>
                <a:srgbClr val="1F497D"/>
              </a:solidFill>
              <a:latin typeface="+mn-lt"/>
              <a:ea typeface="Cambria Math" panose="02040503050406030204" pitchFamily="18" charset="0"/>
            </a:endParaRPr>
          </a:p>
        </p:txBody>
      </p:sp>
      <p:sp>
        <p:nvSpPr>
          <p:cNvPr id="23" name="object 4">
            <a:extLst>
              <a:ext uri="{FF2B5EF4-FFF2-40B4-BE49-F238E27FC236}">
                <a16:creationId xmlns:a16="http://schemas.microsoft.com/office/drawing/2014/main" id="{DA0BB5E0-A1FC-F7EA-4756-2E3D30E8842B}"/>
              </a:ext>
            </a:extLst>
          </p:cNvPr>
          <p:cNvSpPr/>
          <p:nvPr/>
        </p:nvSpPr>
        <p:spPr>
          <a:xfrm>
            <a:off x="4761133" y="1082400"/>
            <a:ext cx="723265" cy="60325"/>
          </a:xfrm>
          <a:custGeom>
            <a:avLst/>
            <a:gdLst/>
            <a:ahLst/>
            <a:cxnLst/>
            <a:rect l="l" t="t" r="r" b="b"/>
            <a:pathLst>
              <a:path w="723265" h="60325">
                <a:moveTo>
                  <a:pt x="723031" y="60245"/>
                </a:moveTo>
                <a:lnTo>
                  <a:pt x="723031" y="0"/>
                </a:lnTo>
                <a:lnTo>
                  <a:pt x="0" y="0"/>
                </a:lnTo>
                <a:lnTo>
                  <a:pt x="0" y="60245"/>
                </a:lnTo>
                <a:lnTo>
                  <a:pt x="723031" y="60245"/>
                </a:lnTo>
                <a:close/>
              </a:path>
            </a:pathLst>
          </a:custGeom>
          <a:solidFill>
            <a:srgbClr val="967A65"/>
          </a:solidFill>
        </p:spPr>
        <p:txBody>
          <a:bodyPr wrap="square" lIns="0" tIns="0" rIns="0" bIns="0" rtlCol="0"/>
          <a:lstStyle/>
          <a:p>
            <a:endParaRPr/>
          </a:p>
        </p:txBody>
      </p:sp>
      <p:sp>
        <p:nvSpPr>
          <p:cNvPr id="24" name="object 9">
            <a:extLst>
              <a:ext uri="{FF2B5EF4-FFF2-40B4-BE49-F238E27FC236}">
                <a16:creationId xmlns:a16="http://schemas.microsoft.com/office/drawing/2014/main" id="{03340A8A-1D6B-27E0-2B97-DD55FA120649}"/>
              </a:ext>
            </a:extLst>
          </p:cNvPr>
          <p:cNvSpPr txBox="1"/>
          <p:nvPr/>
        </p:nvSpPr>
        <p:spPr>
          <a:xfrm>
            <a:off x="3512664" y="3261406"/>
            <a:ext cx="6643723" cy="1100942"/>
          </a:xfrm>
          <a:prstGeom prst="rect">
            <a:avLst/>
          </a:prstGeom>
        </p:spPr>
        <p:txBody>
          <a:bodyPr vert="horz" wrap="square" lIns="0" tIns="92075" rIns="0" bIns="0" rtlCol="0">
            <a:spAutoFit/>
          </a:bodyPr>
          <a:lstStyle/>
          <a:p>
            <a:pPr marL="12700">
              <a:lnSpc>
                <a:spcPct val="100000"/>
              </a:lnSpc>
              <a:spcAft>
                <a:spcPts val="900"/>
              </a:spcAft>
            </a:pPr>
            <a:r>
              <a:rPr lang="fr-FR" sz="1600" b="1" spc="229" dirty="0">
                <a:solidFill>
                  <a:srgbClr val="7030A0"/>
                </a:solidFill>
                <a:latin typeface="+mn-lt"/>
                <a:cs typeface="Calibri"/>
              </a:rPr>
              <a:t>LOCATION DES BATEAUX ET CAUTIONS</a:t>
            </a:r>
            <a:endParaRPr sz="1600" dirty="0">
              <a:solidFill>
                <a:srgbClr val="7030A0"/>
              </a:solidFill>
              <a:latin typeface="+mn-lt"/>
              <a:cs typeface="Calibri"/>
            </a:endParaRPr>
          </a:p>
          <a:p>
            <a:pPr algn="just">
              <a:spcAft>
                <a:spcPts val="600"/>
              </a:spcAft>
            </a:pPr>
            <a:r>
              <a:rPr lang="fr-FR" sz="1400" dirty="0">
                <a:solidFill>
                  <a:schemeClr val="tx2"/>
                </a:solidFill>
                <a:latin typeface="+mn-lt"/>
                <a:ea typeface="Cambria Math" panose="02040503050406030204" pitchFamily="18" charset="0"/>
              </a:rPr>
              <a:t>Les contrats de location des bateaux sont établis au nom des équipages qui s’engagent à signer le contrat de location auprès du loueur et à lui verser concomitamment une </a:t>
            </a:r>
            <a:r>
              <a:rPr lang="fr-FR" sz="1400" b="1" dirty="0">
                <a:solidFill>
                  <a:schemeClr val="tx2"/>
                </a:solidFill>
                <a:latin typeface="+mn-lt"/>
                <a:ea typeface="Cambria Math" panose="02040503050406030204" pitchFamily="18" charset="0"/>
              </a:rPr>
              <a:t>caution de </a:t>
            </a:r>
            <a:r>
              <a:rPr lang="fr-FR" sz="1400" b="1" dirty="0">
                <a:solidFill>
                  <a:srgbClr val="1F497D"/>
                </a:solidFill>
                <a:latin typeface="+mn-lt"/>
                <a:ea typeface="Cambria Math" panose="02040503050406030204" pitchFamily="18" charset="0"/>
              </a:rPr>
              <a:t>3600 €.</a:t>
            </a:r>
            <a:endParaRPr lang="en-US" sz="1400" b="1" dirty="0">
              <a:solidFill>
                <a:srgbClr val="1F497D"/>
              </a:solidFill>
              <a:latin typeface="+mn-lt"/>
              <a:ea typeface="Cambria Math" panose="02040503050406030204" pitchFamily="18" charset="0"/>
            </a:endParaRPr>
          </a:p>
        </p:txBody>
      </p:sp>
      <p:sp>
        <p:nvSpPr>
          <p:cNvPr id="25" name="object 9">
            <a:extLst>
              <a:ext uri="{FF2B5EF4-FFF2-40B4-BE49-F238E27FC236}">
                <a16:creationId xmlns:a16="http://schemas.microsoft.com/office/drawing/2014/main" id="{3D5CF147-D16D-863D-9D74-B043BA8A3268}"/>
              </a:ext>
            </a:extLst>
          </p:cNvPr>
          <p:cNvSpPr txBox="1"/>
          <p:nvPr/>
        </p:nvSpPr>
        <p:spPr>
          <a:xfrm>
            <a:off x="3492678" y="4561803"/>
            <a:ext cx="6643723" cy="1685718"/>
          </a:xfrm>
          <a:prstGeom prst="rect">
            <a:avLst/>
          </a:prstGeom>
        </p:spPr>
        <p:txBody>
          <a:bodyPr vert="horz" wrap="square" lIns="0" tIns="92075" rIns="0" bIns="0" rtlCol="0">
            <a:spAutoFit/>
          </a:bodyPr>
          <a:lstStyle/>
          <a:p>
            <a:pPr marL="12700">
              <a:lnSpc>
                <a:spcPct val="100000"/>
              </a:lnSpc>
              <a:spcAft>
                <a:spcPts val="900"/>
              </a:spcAft>
            </a:pPr>
            <a:r>
              <a:rPr lang="fr-FR" sz="1600" b="1" spc="229" dirty="0">
                <a:solidFill>
                  <a:srgbClr val="7030A0"/>
                </a:solidFill>
                <a:latin typeface="+mn-lt"/>
                <a:cs typeface="Calibri"/>
              </a:rPr>
              <a:t>ANNULATION DE L’INSCRIPTION</a:t>
            </a:r>
            <a:endParaRPr sz="1600" dirty="0">
              <a:solidFill>
                <a:srgbClr val="7030A0"/>
              </a:solidFill>
              <a:latin typeface="+mn-lt"/>
              <a:cs typeface="Calibri"/>
            </a:endParaRPr>
          </a:p>
          <a:p>
            <a:pPr algn="just">
              <a:spcAft>
                <a:spcPts val="600"/>
              </a:spcAft>
            </a:pPr>
            <a:r>
              <a:rPr lang="fr-FR" sz="1400" dirty="0">
                <a:solidFill>
                  <a:schemeClr val="tx2"/>
                </a:solidFill>
                <a:latin typeface="+mn-lt"/>
                <a:ea typeface="Cambria Math" panose="02040503050406030204" pitchFamily="18" charset="0"/>
              </a:rPr>
              <a:t>L’inscription sera validée </a:t>
            </a:r>
            <a:r>
              <a:rPr lang="fr-FR" sz="1400" b="1" dirty="0">
                <a:solidFill>
                  <a:schemeClr val="tx2"/>
                </a:solidFill>
                <a:latin typeface="+mn-lt"/>
                <a:ea typeface="Cambria Math" panose="02040503050406030204" pitchFamily="18" charset="0"/>
              </a:rPr>
              <a:t>uniquement si le règlement y est joint</a:t>
            </a:r>
            <a:r>
              <a:rPr lang="fr-FR" sz="1400" dirty="0">
                <a:solidFill>
                  <a:schemeClr val="tx2"/>
                </a:solidFill>
                <a:latin typeface="+mn-lt"/>
                <a:ea typeface="Cambria Math" panose="02040503050406030204" pitchFamily="18" charset="0"/>
              </a:rPr>
              <a:t>. </a:t>
            </a:r>
          </a:p>
          <a:p>
            <a:pPr algn="just">
              <a:spcAft>
                <a:spcPts val="600"/>
              </a:spcAft>
            </a:pPr>
            <a:r>
              <a:rPr lang="fr-FR" sz="1400" b="1" dirty="0">
                <a:solidFill>
                  <a:schemeClr val="tx2"/>
                </a:solidFill>
                <a:latin typeface="+mn-lt"/>
                <a:ea typeface="Cambria Math" panose="02040503050406030204" pitchFamily="18" charset="0"/>
              </a:rPr>
              <a:t>En cas d’annulation </a:t>
            </a:r>
            <a:r>
              <a:rPr lang="fr-FR" sz="1400" dirty="0">
                <a:solidFill>
                  <a:schemeClr val="tx2"/>
                </a:solidFill>
                <a:latin typeface="+mn-lt"/>
                <a:ea typeface="Cambria Math" panose="02040503050406030204" pitchFamily="18" charset="0"/>
              </a:rPr>
              <a:t>de participation d’un équipage, le remboursement total de la somme réglée pourra être effectué </a:t>
            </a:r>
            <a:r>
              <a:rPr lang="fr-FR" sz="1400" b="1" dirty="0">
                <a:solidFill>
                  <a:srgbClr val="1F497D"/>
                </a:solidFill>
                <a:latin typeface="+mn-lt"/>
                <a:ea typeface="Cambria Math" panose="02040503050406030204" pitchFamily="18" charset="0"/>
              </a:rPr>
              <a:t>jusqu’au 30 juin 2024</a:t>
            </a:r>
            <a:r>
              <a:rPr lang="fr-FR" sz="1400" dirty="0">
                <a:solidFill>
                  <a:srgbClr val="1F497D"/>
                </a:solidFill>
                <a:latin typeface="+mn-lt"/>
                <a:ea typeface="Cambria Math" panose="02040503050406030204" pitchFamily="18" charset="0"/>
              </a:rPr>
              <a:t>. </a:t>
            </a:r>
            <a:endParaRPr lang="fr-FR" sz="1400" u="sng" dirty="0">
              <a:solidFill>
                <a:srgbClr val="FF0000"/>
              </a:solidFill>
              <a:latin typeface="+mn-lt"/>
              <a:ea typeface="Cambria Math" panose="02040503050406030204" pitchFamily="18" charset="0"/>
            </a:endParaRPr>
          </a:p>
          <a:p>
            <a:pPr algn="just">
              <a:spcAft>
                <a:spcPts val="600"/>
              </a:spcAft>
            </a:pPr>
            <a:r>
              <a:rPr lang="fr-FR" sz="1400" dirty="0">
                <a:solidFill>
                  <a:schemeClr val="tx2"/>
                </a:solidFill>
                <a:latin typeface="+mn-lt"/>
                <a:ea typeface="Cambria Math"/>
              </a:rPr>
              <a:t>Au-delà du 30 juin 2024, les règlements effectués seront considérés comme acquis à l’Organisation du challenge 2024. </a:t>
            </a:r>
            <a:endParaRPr lang="en-US" sz="1400" dirty="0">
              <a:solidFill>
                <a:schemeClr val="tx2"/>
              </a:solidFill>
              <a:latin typeface="+mn-lt"/>
              <a:ea typeface="Cambria Math" panose="02040503050406030204" pitchFamily="18" charset="0"/>
            </a:endParaRPr>
          </a:p>
        </p:txBody>
      </p:sp>
      <p:sp>
        <p:nvSpPr>
          <p:cNvPr id="2" name="object 9">
            <a:extLst>
              <a:ext uri="{FF2B5EF4-FFF2-40B4-BE49-F238E27FC236}">
                <a16:creationId xmlns:a16="http://schemas.microsoft.com/office/drawing/2014/main" id="{AD70797A-12CA-01DE-D88C-82AC8A95CFC7}"/>
              </a:ext>
            </a:extLst>
          </p:cNvPr>
          <p:cNvSpPr txBox="1"/>
          <p:nvPr/>
        </p:nvSpPr>
        <p:spPr>
          <a:xfrm>
            <a:off x="3777585" y="6308110"/>
            <a:ext cx="59690" cy="274955"/>
          </a:xfrm>
          <a:prstGeom prst="rect">
            <a:avLst/>
          </a:prstGeom>
        </p:spPr>
        <p:txBody>
          <a:bodyPr vert="horz" wrap="square" lIns="0" tIns="17145" rIns="0" bIns="0" rtlCol="0">
            <a:spAutoFit/>
          </a:bodyPr>
          <a:lstStyle/>
          <a:p>
            <a:pPr marL="12700">
              <a:lnSpc>
                <a:spcPct val="100000"/>
              </a:lnSpc>
              <a:spcBef>
                <a:spcPts val="135"/>
              </a:spcBef>
            </a:pPr>
            <a:r>
              <a:rPr sz="1600" spc="-50" dirty="0">
                <a:solidFill>
                  <a:srgbClr val="224766"/>
                </a:solidFill>
                <a:latin typeface="Gill Sans MT"/>
                <a:cs typeface="Gill Sans MT"/>
              </a:rPr>
              <a:t>.</a:t>
            </a:r>
            <a:endParaRPr sz="1600">
              <a:latin typeface="Gill Sans MT"/>
              <a:cs typeface="Gill Sans MT"/>
            </a:endParaRPr>
          </a:p>
        </p:txBody>
      </p:sp>
      <p:pic>
        <p:nvPicPr>
          <p:cNvPr id="9" name="Image 8" descr="Une image contenant Caractère coloré, Graphique, graphisme, créativité&#10;&#10;Description générée automatiquement">
            <a:extLst>
              <a:ext uri="{FF2B5EF4-FFF2-40B4-BE49-F238E27FC236}">
                <a16:creationId xmlns:a16="http://schemas.microsoft.com/office/drawing/2014/main" id="{D5BFF438-530D-2CD8-17B4-0653E606A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pic>
        <p:nvPicPr>
          <p:cNvPr id="10" name="object 12">
            <a:extLst>
              <a:ext uri="{FF2B5EF4-FFF2-40B4-BE49-F238E27FC236}">
                <a16:creationId xmlns:a16="http://schemas.microsoft.com/office/drawing/2014/main" id="{3AC6400B-610A-123E-844A-4A007415BBBE}"/>
              </a:ext>
            </a:extLst>
          </p:cNvPr>
          <p:cNvPicPr/>
          <p:nvPr/>
        </p:nvPicPr>
        <p:blipFill>
          <a:blip r:embed="rId4" cstate="print"/>
          <a:stretch>
            <a:fillRect/>
          </a:stretch>
        </p:blipFill>
        <p:spPr>
          <a:xfrm>
            <a:off x="877080" y="369900"/>
            <a:ext cx="990600" cy="1004802"/>
          </a:xfrm>
          <a:prstGeom prst="rect">
            <a:avLst/>
          </a:prstGeom>
        </p:spPr>
      </p:pic>
      <p:sp>
        <p:nvSpPr>
          <p:cNvPr id="11" name="object 6">
            <a:extLst>
              <a:ext uri="{FF2B5EF4-FFF2-40B4-BE49-F238E27FC236}">
                <a16:creationId xmlns:a16="http://schemas.microsoft.com/office/drawing/2014/main" id="{C7C26BC8-CDF1-F287-2447-C12D9B0F8AD9}"/>
              </a:ext>
            </a:extLst>
          </p:cNvPr>
          <p:cNvSpPr txBox="1">
            <a:spLocks/>
          </p:cNvSpPr>
          <p:nvPr/>
        </p:nvSpPr>
        <p:spPr>
          <a:xfrm>
            <a:off x="4382264" y="523681"/>
            <a:ext cx="4862191" cy="568104"/>
          </a:xfrm>
          <a:prstGeom prst="rect">
            <a:avLst/>
          </a:prstGeom>
        </p:spPr>
        <p:txBody>
          <a:bodyPr vert="horz" wrap="square" lIns="0" tIns="13970" rIns="0" bIns="0" rtlCol="0">
            <a:spAutoFit/>
          </a:bodyPr>
          <a:lstStyle>
            <a:lvl1pPr>
              <a:defRPr sz="3750" b="0" i="0">
                <a:solidFill>
                  <a:srgbClr val="967A65"/>
                </a:solidFill>
                <a:latin typeface="Arial Narrow"/>
                <a:ea typeface="+mj-ea"/>
                <a:cs typeface="Arial Narrow"/>
              </a:defRPr>
            </a:lvl1pPr>
          </a:lstStyle>
          <a:p>
            <a:pPr marL="12700" algn="r">
              <a:spcBef>
                <a:spcPts val="110"/>
              </a:spcBef>
            </a:pPr>
            <a:r>
              <a:rPr lang="fr-FR" sz="3600" b="1" dirty="0">
                <a:solidFill>
                  <a:srgbClr val="7030A0"/>
                </a:solidFill>
                <a:latin typeface="+mn-lt"/>
              </a:rPr>
              <a:t>Conditions d’inscription</a:t>
            </a:r>
            <a:endParaRPr lang="fr-FR" sz="3600" dirty="0">
              <a:solidFill>
                <a:srgbClr val="7030A0"/>
              </a:solidFill>
              <a:latin typeface="+mn-lt"/>
            </a:endParaRPr>
          </a:p>
        </p:txBody>
      </p:sp>
      <p:pic>
        <p:nvPicPr>
          <p:cNvPr id="3" name="Image 2">
            <a:extLst>
              <a:ext uri="{FF2B5EF4-FFF2-40B4-BE49-F238E27FC236}">
                <a16:creationId xmlns:a16="http://schemas.microsoft.com/office/drawing/2014/main" id="{B7362E34-5F83-0318-2F45-155DE13177E9}"/>
              </a:ext>
            </a:extLst>
          </p:cNvPr>
          <p:cNvPicPr>
            <a:picLocks noChangeAspect="1"/>
          </p:cNvPicPr>
          <p:nvPr/>
        </p:nvPicPr>
        <p:blipFill>
          <a:blip r:embed="rId5"/>
          <a:stretch>
            <a:fillRect/>
          </a:stretch>
        </p:blipFill>
        <p:spPr>
          <a:xfrm>
            <a:off x="7966723" y="6772420"/>
            <a:ext cx="1748892" cy="485300"/>
          </a:xfrm>
          <a:prstGeom prst="rect">
            <a:avLst/>
          </a:prstGeom>
        </p:spPr>
      </p:pic>
      <p:pic>
        <p:nvPicPr>
          <p:cNvPr id="5" name="Image 4" descr="Une image contenant texte, Police, Graphique, logo&#10;&#10;Description générée automatiquement">
            <a:extLst>
              <a:ext uri="{FF2B5EF4-FFF2-40B4-BE49-F238E27FC236}">
                <a16:creationId xmlns:a16="http://schemas.microsoft.com/office/drawing/2014/main" id="{87B08DBF-774C-D9A5-643C-9A8D962B3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4" name="object 2">
            <a:extLst>
              <a:ext uri="{FF2B5EF4-FFF2-40B4-BE49-F238E27FC236}">
                <a16:creationId xmlns:a16="http://schemas.microsoft.com/office/drawing/2014/main" id="{A616F931-B58B-AF00-170A-6BDECA6C55B1}"/>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3550664" y="1313077"/>
            <a:ext cx="5758435" cy="2085827"/>
          </a:xfrm>
          <a:prstGeom prst="rect">
            <a:avLst/>
          </a:prstGeom>
        </p:spPr>
        <p:txBody>
          <a:bodyPr vert="horz" wrap="square" lIns="0" tIns="92075" rIns="0" bIns="0" rtlCol="0">
            <a:spAutoFit/>
          </a:bodyPr>
          <a:lstStyle/>
          <a:p>
            <a:pPr marL="12700">
              <a:lnSpc>
                <a:spcPct val="100000"/>
              </a:lnSpc>
              <a:spcAft>
                <a:spcPts val="900"/>
              </a:spcAft>
            </a:pPr>
            <a:r>
              <a:rPr lang="fr-FR" sz="1600" b="1" spc="215" dirty="0">
                <a:solidFill>
                  <a:srgbClr val="7030A0"/>
                </a:solidFill>
                <a:latin typeface="+mn-lt"/>
                <a:cs typeface="Calibri"/>
              </a:rPr>
              <a:t>FORMULAIRE</a:t>
            </a:r>
            <a:r>
              <a:rPr lang="fr-FR" sz="1600" spc="300" dirty="0">
                <a:solidFill>
                  <a:srgbClr val="7030A0"/>
                </a:solidFill>
                <a:latin typeface="+mn-lt"/>
                <a:cs typeface="Times New Roman"/>
              </a:rPr>
              <a:t> </a:t>
            </a:r>
            <a:r>
              <a:rPr lang="fr-FR" sz="1600" b="1" spc="175" dirty="0">
                <a:solidFill>
                  <a:srgbClr val="7030A0"/>
                </a:solidFill>
                <a:latin typeface="+mn-lt"/>
                <a:cs typeface="Calibri"/>
              </a:rPr>
              <a:t>D'INSCRIPTION</a:t>
            </a:r>
            <a:endParaRPr lang="fr-FR" sz="1600" dirty="0">
              <a:solidFill>
                <a:srgbClr val="7030A0"/>
              </a:solidFill>
              <a:latin typeface="+mn-lt"/>
              <a:cs typeface="Calibri"/>
            </a:endParaRPr>
          </a:p>
          <a:p>
            <a:pPr marL="12700">
              <a:lnSpc>
                <a:spcPct val="100000"/>
              </a:lnSpc>
            </a:pPr>
            <a:r>
              <a:rPr lang="fr-FR" sz="1400" spc="70" dirty="0">
                <a:solidFill>
                  <a:schemeClr val="tx1"/>
                </a:solidFill>
                <a:latin typeface="+mn-lt"/>
                <a:cs typeface="Gill Sans MT"/>
              </a:rPr>
              <a:t>Formulaire</a:t>
            </a:r>
            <a:r>
              <a:rPr lang="fr-FR" sz="1400" spc="330" dirty="0">
                <a:solidFill>
                  <a:schemeClr val="tx1"/>
                </a:solidFill>
                <a:latin typeface="+mn-lt"/>
                <a:cs typeface="Times New Roman"/>
              </a:rPr>
              <a:t> E</a:t>
            </a:r>
            <a:r>
              <a:rPr lang="fr-FR" sz="1400" dirty="0">
                <a:solidFill>
                  <a:schemeClr val="tx1"/>
                </a:solidFill>
                <a:latin typeface="+mn-lt"/>
                <a:cs typeface="Gill Sans MT"/>
              </a:rPr>
              <a:t>xcel</a:t>
            </a:r>
            <a:r>
              <a:rPr lang="fr-FR" sz="1400" spc="330" dirty="0">
                <a:solidFill>
                  <a:schemeClr val="tx1"/>
                </a:solidFill>
                <a:latin typeface="+mn-lt"/>
                <a:cs typeface="Times New Roman"/>
              </a:rPr>
              <a:t> à compléter </a:t>
            </a:r>
            <a:r>
              <a:rPr lang="fr-FR" sz="1400" spc="90" dirty="0">
                <a:solidFill>
                  <a:schemeClr val="tx1"/>
                </a:solidFill>
                <a:latin typeface="+mn-lt"/>
                <a:cs typeface="Times New Roman"/>
              </a:rPr>
              <a:t>et à </a:t>
            </a:r>
            <a:r>
              <a:rPr lang="fr-FR" sz="1400" spc="90" dirty="0">
                <a:solidFill>
                  <a:schemeClr val="tx1"/>
                </a:solidFill>
                <a:latin typeface="+mn-lt"/>
                <a:cs typeface="Gill Sans MT"/>
              </a:rPr>
              <a:t>adresser à </a:t>
            </a:r>
          </a:p>
          <a:p>
            <a:pPr marL="12700"/>
            <a:r>
              <a:rPr lang="fr-FR" sz="1400" b="1" dirty="0">
                <a:solidFill>
                  <a:schemeClr val="tx1"/>
                </a:solidFill>
                <a:latin typeface="+mn-lt"/>
              </a:rPr>
              <a:t>Sébastien COMMIN </a:t>
            </a:r>
          </a:p>
          <a:p>
            <a:pPr marL="12700"/>
            <a:r>
              <a:rPr lang="fr-FR" sz="1400" u="sng" dirty="0">
                <a:solidFill>
                  <a:srgbClr val="0563C1"/>
                </a:solidFill>
                <a:effectLst/>
                <a:latin typeface="+mn-lt"/>
                <a:ea typeface="Calibri" panose="020F0502020204030204" pitchFamily="34" charset="0"/>
                <a:hlinkClick r:id="rId2"/>
              </a:rPr>
              <a:t>sebcommingbs@outlook.fr</a:t>
            </a:r>
            <a:endParaRPr lang="fr-FR" sz="1400" b="0" i="0" u="sng" dirty="0">
              <a:solidFill>
                <a:srgbClr val="000000"/>
              </a:solidFill>
              <a:effectLst/>
              <a:latin typeface="+mn-lt"/>
            </a:endParaRPr>
          </a:p>
          <a:p>
            <a:pPr marL="12700">
              <a:lnSpc>
                <a:spcPct val="100000"/>
              </a:lnSpc>
            </a:pPr>
            <a:r>
              <a:rPr lang="fr-FR" sz="1400" spc="70" dirty="0">
                <a:solidFill>
                  <a:schemeClr val="tx1"/>
                </a:solidFill>
                <a:latin typeface="+mn-lt"/>
                <a:cs typeface="Gill Sans MT"/>
              </a:rPr>
              <a:t>Copie à </a:t>
            </a:r>
          </a:p>
          <a:p>
            <a:pPr marL="12700">
              <a:lnSpc>
                <a:spcPct val="100000"/>
              </a:lnSpc>
            </a:pPr>
            <a:r>
              <a:rPr lang="fr-FR" sz="1400" u="sng" spc="70" dirty="0">
                <a:solidFill>
                  <a:srgbClr val="0000FF"/>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ChallengeVoileBPCE2024@BPGO.FR</a:t>
            </a:r>
          </a:p>
          <a:p>
            <a:pPr marL="12700">
              <a:lnSpc>
                <a:spcPct val="100000"/>
              </a:lnSpc>
            </a:pPr>
            <a:endParaRPr lang="fr-FR" u="sng" spc="70" dirty="0">
              <a:solidFill>
                <a:srgbClr val="1F497D"/>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endParaRPr>
          </a:p>
          <a:p>
            <a:pPr marL="12700">
              <a:lnSpc>
                <a:spcPct val="100000"/>
              </a:lnSpc>
            </a:pPr>
            <a:endParaRPr lang="fr-FR" u="sng" spc="70" dirty="0">
              <a:solidFill>
                <a:srgbClr val="1F497D"/>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endParaRPr>
          </a:p>
        </p:txBody>
      </p:sp>
      <p:sp>
        <p:nvSpPr>
          <p:cNvPr id="8" name="object 8"/>
          <p:cNvSpPr txBox="1"/>
          <p:nvPr/>
        </p:nvSpPr>
        <p:spPr>
          <a:xfrm>
            <a:off x="3550664" y="4533024"/>
            <a:ext cx="6030074" cy="670055"/>
          </a:xfrm>
          <a:prstGeom prst="rect">
            <a:avLst/>
          </a:prstGeom>
        </p:spPr>
        <p:txBody>
          <a:bodyPr vert="horz" wrap="square" lIns="0" tIns="92075" rIns="0" bIns="0" rtlCol="0">
            <a:spAutoFit/>
          </a:bodyPr>
          <a:lstStyle/>
          <a:p>
            <a:pPr marL="12700">
              <a:lnSpc>
                <a:spcPct val="100000"/>
              </a:lnSpc>
              <a:spcAft>
                <a:spcPts val="900"/>
              </a:spcAft>
            </a:pPr>
            <a:r>
              <a:rPr sz="1600" b="1" spc="260" dirty="0">
                <a:solidFill>
                  <a:srgbClr val="7030A0"/>
                </a:solidFill>
                <a:latin typeface="+mn-lt"/>
                <a:cs typeface="Calibri"/>
              </a:rPr>
              <a:t>ADHESION</a:t>
            </a:r>
            <a:r>
              <a:rPr lang="fr-FR" sz="1600" b="1" spc="260" dirty="0">
                <a:solidFill>
                  <a:srgbClr val="7030A0"/>
                </a:solidFill>
                <a:latin typeface="+mn-lt"/>
                <a:cs typeface="Calibri"/>
              </a:rPr>
              <a:t> GROUPE</a:t>
            </a:r>
            <a:r>
              <a:rPr sz="1600" spc="300" dirty="0">
                <a:solidFill>
                  <a:srgbClr val="7030A0"/>
                </a:solidFill>
                <a:latin typeface="+mn-lt"/>
                <a:cs typeface="Times New Roman"/>
              </a:rPr>
              <a:t> </a:t>
            </a:r>
            <a:r>
              <a:rPr sz="1600" b="1" spc="155" dirty="0">
                <a:solidFill>
                  <a:srgbClr val="7030A0"/>
                </a:solidFill>
                <a:latin typeface="+mn-lt"/>
                <a:cs typeface="Calibri"/>
              </a:rPr>
              <a:t>BPCE</a:t>
            </a:r>
            <a:r>
              <a:rPr sz="1600" spc="305" dirty="0">
                <a:solidFill>
                  <a:srgbClr val="7030A0"/>
                </a:solidFill>
                <a:latin typeface="+mn-lt"/>
                <a:cs typeface="Times New Roman"/>
              </a:rPr>
              <a:t> </a:t>
            </a:r>
            <a:r>
              <a:rPr sz="1600" b="1" spc="165" dirty="0">
                <a:solidFill>
                  <a:srgbClr val="7030A0"/>
                </a:solidFill>
                <a:latin typeface="+mn-lt"/>
                <a:cs typeface="Calibri"/>
              </a:rPr>
              <a:t>SPORTS</a:t>
            </a:r>
            <a:endParaRPr sz="1600" dirty="0">
              <a:solidFill>
                <a:srgbClr val="7030A0"/>
              </a:solidFill>
              <a:latin typeface="+mn-lt"/>
              <a:cs typeface="Calibri"/>
            </a:endParaRPr>
          </a:p>
          <a:p>
            <a:pPr marL="12700">
              <a:lnSpc>
                <a:spcPct val="100000"/>
              </a:lnSpc>
            </a:pPr>
            <a:r>
              <a:rPr lang="fr-FR" sz="1400" dirty="0">
                <a:solidFill>
                  <a:schemeClr val="tx1"/>
                </a:solidFill>
                <a:latin typeface="+mn-lt"/>
                <a:cs typeface="Gill Sans MT"/>
              </a:rPr>
              <a:t>Joindre la </a:t>
            </a:r>
            <a:r>
              <a:rPr lang="fr-FR" sz="1400" b="1" dirty="0">
                <a:solidFill>
                  <a:schemeClr val="tx1"/>
                </a:solidFill>
                <a:latin typeface="+mn-lt"/>
                <a:cs typeface="Gill Sans MT"/>
              </a:rPr>
              <a:t>copie</a:t>
            </a:r>
            <a:r>
              <a:rPr lang="fr-FR" sz="1400" b="1" spc="340" dirty="0">
                <a:solidFill>
                  <a:schemeClr val="tx1"/>
                </a:solidFill>
                <a:latin typeface="+mn-lt"/>
                <a:cs typeface="Times New Roman"/>
              </a:rPr>
              <a:t> </a:t>
            </a:r>
            <a:r>
              <a:rPr lang="fr-FR" sz="1400" b="1" spc="50" dirty="0">
                <a:solidFill>
                  <a:schemeClr val="tx1"/>
                </a:solidFill>
                <a:latin typeface="+mn-lt"/>
                <a:cs typeface="Gill Sans MT"/>
              </a:rPr>
              <a:t>de</a:t>
            </a:r>
            <a:r>
              <a:rPr lang="fr-FR" sz="1400" b="1" spc="340" dirty="0">
                <a:solidFill>
                  <a:schemeClr val="tx1"/>
                </a:solidFill>
                <a:latin typeface="+mn-lt"/>
                <a:cs typeface="Times New Roman"/>
              </a:rPr>
              <a:t> </a:t>
            </a:r>
            <a:r>
              <a:rPr lang="fr-FR" sz="1400" b="1" spc="70" dirty="0">
                <a:solidFill>
                  <a:schemeClr val="tx1"/>
                </a:solidFill>
                <a:latin typeface="+mn-lt"/>
                <a:cs typeface="Gill Sans MT"/>
              </a:rPr>
              <a:t>l'adhésion</a:t>
            </a:r>
            <a:r>
              <a:rPr lang="fr-FR" sz="1400" b="1" spc="340" dirty="0">
                <a:solidFill>
                  <a:schemeClr val="tx1"/>
                </a:solidFill>
                <a:latin typeface="+mn-lt"/>
                <a:cs typeface="Times New Roman"/>
              </a:rPr>
              <a:t> </a:t>
            </a:r>
            <a:r>
              <a:rPr lang="fr-FR" sz="1400" b="1" spc="185" dirty="0">
                <a:solidFill>
                  <a:schemeClr val="tx1"/>
                </a:solidFill>
                <a:latin typeface="+mn-lt"/>
                <a:cs typeface="Gill Sans MT"/>
              </a:rPr>
              <a:t>2024</a:t>
            </a:r>
            <a:r>
              <a:rPr lang="fr-FR" sz="1400" b="1" spc="340" dirty="0">
                <a:solidFill>
                  <a:schemeClr val="tx1"/>
                </a:solidFill>
                <a:latin typeface="+mn-lt"/>
                <a:cs typeface="Times New Roman"/>
              </a:rPr>
              <a:t> </a:t>
            </a:r>
            <a:r>
              <a:rPr lang="fr-FR" sz="1400" b="1" spc="-20" dirty="0">
                <a:solidFill>
                  <a:schemeClr val="tx1"/>
                </a:solidFill>
                <a:latin typeface="+mn-lt"/>
                <a:cs typeface="Gill Sans MT"/>
              </a:rPr>
              <a:t>pour</a:t>
            </a:r>
            <a:r>
              <a:rPr lang="fr-FR" sz="1400" b="1" dirty="0">
                <a:solidFill>
                  <a:schemeClr val="tx1"/>
                </a:solidFill>
                <a:latin typeface="+mn-lt"/>
                <a:cs typeface="Gill Sans MT"/>
              </a:rPr>
              <a:t> </a:t>
            </a:r>
            <a:r>
              <a:rPr lang="fr-FR" sz="1400" b="1" spc="100" dirty="0">
                <a:solidFill>
                  <a:schemeClr val="tx1"/>
                </a:solidFill>
                <a:latin typeface="+mn-lt"/>
                <a:cs typeface="Gill Sans MT"/>
              </a:rPr>
              <a:t>chaque</a:t>
            </a:r>
            <a:r>
              <a:rPr lang="fr-FR" sz="1400" b="1" spc="300" dirty="0">
                <a:solidFill>
                  <a:schemeClr val="tx1"/>
                </a:solidFill>
                <a:latin typeface="+mn-lt"/>
                <a:cs typeface="Times New Roman"/>
              </a:rPr>
              <a:t> </a:t>
            </a:r>
            <a:r>
              <a:rPr lang="fr-FR" sz="1400" b="1" spc="40" dirty="0">
                <a:solidFill>
                  <a:schemeClr val="tx1"/>
                </a:solidFill>
                <a:latin typeface="+mn-lt"/>
                <a:cs typeface="Times New Roman"/>
              </a:rPr>
              <a:t>é</a:t>
            </a:r>
            <a:r>
              <a:rPr lang="fr-FR" sz="1400" b="1" spc="40" dirty="0">
                <a:solidFill>
                  <a:schemeClr val="tx1"/>
                </a:solidFill>
                <a:latin typeface="+mn-lt"/>
                <a:cs typeface="Gill Sans MT"/>
              </a:rPr>
              <a:t>quipier </a:t>
            </a:r>
            <a:r>
              <a:rPr lang="fr-FR" sz="1400" spc="40" dirty="0">
                <a:solidFill>
                  <a:schemeClr val="tx1"/>
                </a:solidFill>
                <a:latin typeface="+mn-lt"/>
                <a:cs typeface="Gill Sans MT"/>
              </a:rPr>
              <a:t>naviguant</a:t>
            </a:r>
            <a:r>
              <a:rPr lang="fr-FR" sz="1400" spc="40" dirty="0">
                <a:solidFill>
                  <a:schemeClr val="tx2"/>
                </a:solidFill>
                <a:latin typeface="+mn-lt"/>
                <a:cs typeface="Gill Sans MT"/>
              </a:rPr>
              <a:t>.</a:t>
            </a:r>
            <a:endParaRPr lang="fr-FR" sz="1400" dirty="0">
              <a:solidFill>
                <a:schemeClr val="tx2"/>
              </a:solidFill>
              <a:latin typeface="+mn-lt"/>
              <a:cs typeface="Gill Sans MT"/>
            </a:endParaRPr>
          </a:p>
        </p:txBody>
      </p:sp>
      <p:sp>
        <p:nvSpPr>
          <p:cNvPr id="14" name="object 7">
            <a:extLst>
              <a:ext uri="{FF2B5EF4-FFF2-40B4-BE49-F238E27FC236}">
                <a16:creationId xmlns:a16="http://schemas.microsoft.com/office/drawing/2014/main" id="{EECD81D8-A4EB-D51F-8E91-4B730514B4C0}"/>
              </a:ext>
            </a:extLst>
          </p:cNvPr>
          <p:cNvSpPr/>
          <p:nvPr/>
        </p:nvSpPr>
        <p:spPr>
          <a:xfrm>
            <a:off x="0" y="654050"/>
            <a:ext cx="2276475" cy="6014720"/>
          </a:xfrm>
          <a:custGeom>
            <a:avLst/>
            <a:gdLst/>
            <a:ahLst/>
            <a:cxnLst/>
            <a:rect l="l" t="t" r="r" b="b"/>
            <a:pathLst>
              <a:path w="2276475" h="6014720">
                <a:moveTo>
                  <a:pt x="2275906" y="6014465"/>
                </a:moveTo>
                <a:lnTo>
                  <a:pt x="2275906" y="0"/>
                </a:lnTo>
                <a:lnTo>
                  <a:pt x="0" y="0"/>
                </a:lnTo>
                <a:lnTo>
                  <a:pt x="0" y="6014465"/>
                </a:lnTo>
                <a:lnTo>
                  <a:pt x="2275906" y="6014465"/>
                </a:lnTo>
                <a:close/>
              </a:path>
            </a:pathLst>
          </a:custGeom>
          <a:solidFill>
            <a:srgbClr val="224766"/>
          </a:solidFill>
        </p:spPr>
        <p:txBody>
          <a:bodyPr wrap="square" lIns="0" tIns="0" rIns="0" bIns="0" rtlCol="0"/>
          <a:lstStyle/>
          <a:p>
            <a:endParaRPr/>
          </a:p>
        </p:txBody>
      </p:sp>
      <p:pic>
        <p:nvPicPr>
          <p:cNvPr id="15" name="object 2">
            <a:extLst>
              <a:ext uri="{FF2B5EF4-FFF2-40B4-BE49-F238E27FC236}">
                <a16:creationId xmlns:a16="http://schemas.microsoft.com/office/drawing/2014/main" id="{6E9946E3-ABB0-3E34-5467-7D5918DD99FB}"/>
              </a:ext>
            </a:extLst>
          </p:cNvPr>
          <p:cNvPicPr/>
          <p:nvPr/>
        </p:nvPicPr>
        <p:blipFill>
          <a:blip r:embed="rId4" cstate="print"/>
          <a:stretch>
            <a:fillRect/>
          </a:stretch>
        </p:blipFill>
        <p:spPr>
          <a:xfrm>
            <a:off x="427284" y="990818"/>
            <a:ext cx="2696097" cy="5359924"/>
          </a:xfrm>
          <a:prstGeom prst="rect">
            <a:avLst/>
          </a:prstGeom>
        </p:spPr>
      </p:pic>
      <p:sp>
        <p:nvSpPr>
          <p:cNvPr id="19" name="object 4">
            <a:extLst>
              <a:ext uri="{FF2B5EF4-FFF2-40B4-BE49-F238E27FC236}">
                <a16:creationId xmlns:a16="http://schemas.microsoft.com/office/drawing/2014/main" id="{E01D9577-741C-A740-2F63-29D56B5B6553}"/>
              </a:ext>
            </a:extLst>
          </p:cNvPr>
          <p:cNvSpPr/>
          <p:nvPr/>
        </p:nvSpPr>
        <p:spPr>
          <a:xfrm>
            <a:off x="4879965" y="1077897"/>
            <a:ext cx="723265" cy="60325"/>
          </a:xfrm>
          <a:custGeom>
            <a:avLst/>
            <a:gdLst/>
            <a:ahLst/>
            <a:cxnLst/>
            <a:rect l="l" t="t" r="r" b="b"/>
            <a:pathLst>
              <a:path w="723265" h="60325">
                <a:moveTo>
                  <a:pt x="723031" y="60245"/>
                </a:moveTo>
                <a:lnTo>
                  <a:pt x="723031" y="0"/>
                </a:lnTo>
                <a:lnTo>
                  <a:pt x="0" y="0"/>
                </a:lnTo>
                <a:lnTo>
                  <a:pt x="0" y="60245"/>
                </a:lnTo>
                <a:lnTo>
                  <a:pt x="723031" y="60245"/>
                </a:lnTo>
                <a:close/>
              </a:path>
            </a:pathLst>
          </a:custGeom>
          <a:solidFill>
            <a:srgbClr val="7030A0"/>
          </a:solidFill>
        </p:spPr>
        <p:txBody>
          <a:bodyPr wrap="square" lIns="0" tIns="0" rIns="0" bIns="0" rtlCol="0"/>
          <a:lstStyle/>
          <a:p>
            <a:endParaRPr/>
          </a:p>
        </p:txBody>
      </p:sp>
      <p:sp>
        <p:nvSpPr>
          <p:cNvPr id="21" name="object 9">
            <a:extLst>
              <a:ext uri="{FF2B5EF4-FFF2-40B4-BE49-F238E27FC236}">
                <a16:creationId xmlns:a16="http://schemas.microsoft.com/office/drawing/2014/main" id="{D5753308-3A34-8677-1DCC-CD67EA57F268}"/>
              </a:ext>
            </a:extLst>
          </p:cNvPr>
          <p:cNvSpPr txBox="1"/>
          <p:nvPr/>
        </p:nvSpPr>
        <p:spPr>
          <a:xfrm>
            <a:off x="3556621" y="5337726"/>
            <a:ext cx="6810440" cy="1285608"/>
          </a:xfrm>
          <a:prstGeom prst="rect">
            <a:avLst/>
          </a:prstGeom>
        </p:spPr>
        <p:txBody>
          <a:bodyPr vert="horz" wrap="square" lIns="0" tIns="92075" rIns="0" bIns="0" rtlCol="0">
            <a:spAutoFit/>
          </a:bodyPr>
          <a:lstStyle/>
          <a:p>
            <a:pPr marL="12700">
              <a:lnSpc>
                <a:spcPct val="100000"/>
              </a:lnSpc>
              <a:spcAft>
                <a:spcPts val="900"/>
              </a:spcAft>
            </a:pPr>
            <a:r>
              <a:rPr lang="fr-FR" sz="1400" b="1" spc="229" dirty="0">
                <a:solidFill>
                  <a:srgbClr val="7030A0"/>
                </a:solidFill>
                <a:latin typeface="+mn-lt"/>
                <a:cs typeface="Calibri"/>
              </a:rPr>
              <a:t>LICENCE &amp; </a:t>
            </a:r>
            <a:r>
              <a:rPr sz="1400" b="1" spc="229" dirty="0">
                <a:solidFill>
                  <a:srgbClr val="7030A0"/>
                </a:solidFill>
                <a:latin typeface="+mn-lt"/>
                <a:cs typeface="Calibri"/>
              </a:rPr>
              <a:t>CERTIFICATS</a:t>
            </a:r>
            <a:r>
              <a:rPr sz="1400" spc="315" dirty="0">
                <a:solidFill>
                  <a:srgbClr val="7030A0"/>
                </a:solidFill>
                <a:latin typeface="+mn-lt"/>
                <a:cs typeface="Times New Roman"/>
              </a:rPr>
              <a:t> </a:t>
            </a:r>
            <a:r>
              <a:rPr sz="1400" b="1" spc="220" dirty="0">
                <a:solidFill>
                  <a:srgbClr val="7030A0"/>
                </a:solidFill>
                <a:latin typeface="+mn-lt"/>
                <a:cs typeface="Calibri"/>
              </a:rPr>
              <a:t>MEDICAUX</a:t>
            </a:r>
            <a:endParaRPr sz="1400" dirty="0">
              <a:solidFill>
                <a:srgbClr val="7030A0"/>
              </a:solidFill>
              <a:latin typeface="+mn-lt"/>
              <a:cs typeface="Calibri"/>
            </a:endParaRPr>
          </a:p>
          <a:p>
            <a:pPr marL="12700">
              <a:lnSpc>
                <a:spcPct val="100000"/>
              </a:lnSpc>
            </a:pPr>
            <a:r>
              <a:rPr lang="fr-FR" sz="1400" b="1" spc="155" dirty="0">
                <a:solidFill>
                  <a:schemeClr val="tx1"/>
                </a:solidFill>
                <a:latin typeface="+mn-lt"/>
                <a:cs typeface="Gill Sans MT"/>
              </a:rPr>
              <a:t>L</a:t>
            </a:r>
            <a:r>
              <a:rPr lang="fr-FR" sz="1400" b="1" dirty="0">
                <a:solidFill>
                  <a:schemeClr val="tx1"/>
                </a:solidFill>
                <a:latin typeface="+mn-lt"/>
                <a:cs typeface="Gill Sans MT"/>
              </a:rPr>
              <a:t>icence</a:t>
            </a:r>
            <a:r>
              <a:rPr lang="fr-FR" sz="1400" b="1" spc="380" dirty="0">
                <a:solidFill>
                  <a:schemeClr val="tx1"/>
                </a:solidFill>
                <a:latin typeface="+mn-lt"/>
                <a:cs typeface="Times New Roman"/>
              </a:rPr>
              <a:t> </a:t>
            </a:r>
            <a:r>
              <a:rPr lang="fr-FR" sz="1400" b="1" spc="245" dirty="0">
                <a:solidFill>
                  <a:schemeClr val="tx1"/>
                </a:solidFill>
                <a:latin typeface="+mn-lt"/>
                <a:cs typeface="Gill Sans MT"/>
              </a:rPr>
              <a:t>FFV</a:t>
            </a:r>
            <a:r>
              <a:rPr lang="fr-FR" sz="1400" b="1" spc="245" dirty="0">
                <a:solidFill>
                  <a:schemeClr val="tx1"/>
                </a:solidFill>
                <a:latin typeface="+mn-lt"/>
                <a:cs typeface="Times New Roman"/>
              </a:rPr>
              <a:t> </a:t>
            </a:r>
            <a:r>
              <a:rPr lang="fr-FR" sz="1400" b="1" spc="185" dirty="0">
                <a:solidFill>
                  <a:schemeClr val="tx1"/>
                </a:solidFill>
                <a:latin typeface="+mn-lt"/>
                <a:cs typeface="Gill Sans MT"/>
              </a:rPr>
              <a:t>2024 temporaire + certificat médical </a:t>
            </a:r>
            <a:r>
              <a:rPr lang="fr-FR" sz="1400" spc="185" dirty="0">
                <a:solidFill>
                  <a:schemeClr val="tx1"/>
                </a:solidFill>
                <a:latin typeface="+mn-lt"/>
                <a:cs typeface="Gill Sans MT"/>
              </a:rPr>
              <a:t>autorisant la pratique de la voile en compétition</a:t>
            </a:r>
          </a:p>
          <a:p>
            <a:pPr marL="12700">
              <a:lnSpc>
                <a:spcPct val="100000"/>
              </a:lnSpc>
            </a:pPr>
            <a:r>
              <a:rPr lang="fr-FR" sz="1400" spc="185" dirty="0">
                <a:solidFill>
                  <a:schemeClr val="tx1"/>
                </a:solidFill>
                <a:latin typeface="+mn-lt"/>
                <a:cs typeface="Gill Sans MT"/>
              </a:rPr>
              <a:t>ou</a:t>
            </a:r>
            <a:r>
              <a:rPr lang="fr-FR" sz="1400" spc="335" dirty="0">
                <a:solidFill>
                  <a:schemeClr val="tx1"/>
                </a:solidFill>
                <a:latin typeface="+mn-lt"/>
                <a:cs typeface="Times New Roman"/>
              </a:rPr>
              <a:t> </a:t>
            </a:r>
          </a:p>
          <a:p>
            <a:pPr marL="12700">
              <a:lnSpc>
                <a:spcPct val="100000"/>
              </a:lnSpc>
            </a:pPr>
            <a:r>
              <a:rPr lang="fr-FR" sz="1400" b="1" spc="-10" dirty="0">
                <a:solidFill>
                  <a:schemeClr val="tx1"/>
                </a:solidFill>
                <a:latin typeface="+mn-lt"/>
                <a:cs typeface="Gill Sans MT"/>
              </a:rPr>
              <a:t>Licence FFV 2024</a:t>
            </a:r>
            <a:r>
              <a:rPr lang="fr-FR" sz="1400" b="1" spc="-10" dirty="0">
                <a:solidFill>
                  <a:schemeClr val="tx1"/>
                </a:solidFill>
                <a:latin typeface="+mn-lt"/>
                <a:cs typeface="Times New Roman"/>
              </a:rPr>
              <a:t> </a:t>
            </a:r>
            <a:r>
              <a:rPr lang="fr-FR" sz="1400" b="1" spc="90" dirty="0">
                <a:solidFill>
                  <a:schemeClr val="tx1"/>
                </a:solidFill>
                <a:latin typeface="+mn-lt"/>
                <a:cs typeface="Gill Sans MT"/>
              </a:rPr>
              <a:t>annuelle compétition</a:t>
            </a:r>
            <a:r>
              <a:rPr lang="fr-FR" sz="1400" spc="45" dirty="0">
                <a:solidFill>
                  <a:schemeClr val="tx1"/>
                </a:solidFill>
                <a:latin typeface="+mn-lt"/>
                <a:cs typeface="Gill Sans MT"/>
              </a:rPr>
              <a:t>.</a:t>
            </a:r>
            <a:endParaRPr lang="fr-FR" sz="1400" dirty="0">
              <a:solidFill>
                <a:schemeClr val="tx1"/>
              </a:solidFill>
              <a:latin typeface="+mn-lt"/>
              <a:cs typeface="Gill Sans MT"/>
            </a:endParaRPr>
          </a:p>
        </p:txBody>
      </p:sp>
      <p:pic>
        <p:nvPicPr>
          <p:cNvPr id="12" name="Image 11" descr="Une image contenant Caractère coloré, Graphique, graphisme, créativité&#10;&#10;Description générée automatiquement">
            <a:extLst>
              <a:ext uri="{FF2B5EF4-FFF2-40B4-BE49-F238E27FC236}">
                <a16:creationId xmlns:a16="http://schemas.microsoft.com/office/drawing/2014/main" id="{24BAFFF5-7929-CBFC-7B36-988DD3B1E0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455" y="263873"/>
            <a:ext cx="942321" cy="1489256"/>
          </a:xfrm>
          <a:prstGeom prst="rect">
            <a:avLst/>
          </a:prstGeom>
        </p:spPr>
      </p:pic>
      <p:pic>
        <p:nvPicPr>
          <p:cNvPr id="13" name="object 12">
            <a:extLst>
              <a:ext uri="{FF2B5EF4-FFF2-40B4-BE49-F238E27FC236}">
                <a16:creationId xmlns:a16="http://schemas.microsoft.com/office/drawing/2014/main" id="{4BB70491-54F4-13A8-732D-6ED2AB0E9ACF}"/>
              </a:ext>
            </a:extLst>
          </p:cNvPr>
          <p:cNvPicPr/>
          <p:nvPr/>
        </p:nvPicPr>
        <p:blipFill>
          <a:blip r:embed="rId6" cstate="print"/>
          <a:stretch>
            <a:fillRect/>
          </a:stretch>
        </p:blipFill>
        <p:spPr>
          <a:xfrm>
            <a:off x="877080" y="369900"/>
            <a:ext cx="990600" cy="1004802"/>
          </a:xfrm>
          <a:prstGeom prst="rect">
            <a:avLst/>
          </a:prstGeom>
        </p:spPr>
      </p:pic>
      <p:sp>
        <p:nvSpPr>
          <p:cNvPr id="16" name="object 6">
            <a:extLst>
              <a:ext uri="{FF2B5EF4-FFF2-40B4-BE49-F238E27FC236}">
                <a16:creationId xmlns:a16="http://schemas.microsoft.com/office/drawing/2014/main" id="{FD176D87-67DA-F151-DE67-D9518E443752}"/>
              </a:ext>
            </a:extLst>
          </p:cNvPr>
          <p:cNvSpPr txBox="1">
            <a:spLocks/>
          </p:cNvSpPr>
          <p:nvPr/>
        </p:nvSpPr>
        <p:spPr>
          <a:xfrm>
            <a:off x="4382264" y="523681"/>
            <a:ext cx="4862191" cy="568104"/>
          </a:xfrm>
          <a:prstGeom prst="rect">
            <a:avLst/>
          </a:prstGeom>
        </p:spPr>
        <p:txBody>
          <a:bodyPr vert="horz" wrap="square" lIns="0" tIns="13970" rIns="0" bIns="0" rtlCol="0">
            <a:spAutoFit/>
          </a:bodyPr>
          <a:lstStyle>
            <a:lvl1pPr>
              <a:defRPr sz="3750" b="0" i="0">
                <a:solidFill>
                  <a:srgbClr val="967A65"/>
                </a:solidFill>
                <a:latin typeface="Arial Narrow"/>
                <a:ea typeface="+mj-ea"/>
                <a:cs typeface="Arial Narrow"/>
              </a:defRPr>
            </a:lvl1pPr>
          </a:lstStyle>
          <a:p>
            <a:pPr marL="12700" algn="r">
              <a:spcBef>
                <a:spcPts val="110"/>
              </a:spcBef>
            </a:pPr>
            <a:r>
              <a:rPr lang="fr-FR" sz="3600" b="1" dirty="0">
                <a:solidFill>
                  <a:srgbClr val="7030A0"/>
                </a:solidFill>
                <a:latin typeface="+mn-lt"/>
              </a:rPr>
              <a:t>Modalités d’inscription</a:t>
            </a:r>
            <a:endParaRPr lang="fr-FR" sz="3600" dirty="0">
              <a:solidFill>
                <a:srgbClr val="7030A0"/>
              </a:solidFill>
              <a:latin typeface="+mn-lt"/>
            </a:endParaRPr>
          </a:p>
        </p:txBody>
      </p:sp>
      <p:sp>
        <p:nvSpPr>
          <p:cNvPr id="20" name="object 9">
            <a:extLst>
              <a:ext uri="{FF2B5EF4-FFF2-40B4-BE49-F238E27FC236}">
                <a16:creationId xmlns:a16="http://schemas.microsoft.com/office/drawing/2014/main" id="{3B75E68C-DB21-A60F-FFA2-1991FE43FB1C}"/>
              </a:ext>
            </a:extLst>
          </p:cNvPr>
          <p:cNvSpPr txBox="1"/>
          <p:nvPr/>
        </p:nvSpPr>
        <p:spPr>
          <a:xfrm>
            <a:off x="3550665" y="3007342"/>
            <a:ext cx="6810440" cy="1626727"/>
          </a:xfrm>
          <a:prstGeom prst="rect">
            <a:avLst/>
          </a:prstGeom>
        </p:spPr>
        <p:txBody>
          <a:bodyPr vert="horz" wrap="square" lIns="0" tIns="92075" rIns="0" bIns="0" rtlCol="0">
            <a:spAutoFit/>
          </a:bodyPr>
          <a:lstStyle/>
          <a:p>
            <a:pPr marL="12700">
              <a:lnSpc>
                <a:spcPct val="100000"/>
              </a:lnSpc>
              <a:spcAft>
                <a:spcPts val="900"/>
              </a:spcAft>
            </a:pPr>
            <a:r>
              <a:rPr lang="fr-FR" sz="1600" b="1" spc="229" dirty="0">
                <a:solidFill>
                  <a:srgbClr val="7030A0"/>
                </a:solidFill>
                <a:latin typeface="+mn-lt"/>
                <a:cs typeface="Calibri"/>
              </a:rPr>
              <a:t>REGLEMENT</a:t>
            </a:r>
            <a:endParaRPr sz="1600" dirty="0">
              <a:solidFill>
                <a:srgbClr val="7030A0"/>
              </a:solidFill>
              <a:latin typeface="+mn-lt"/>
              <a:cs typeface="Calibri"/>
            </a:endParaRPr>
          </a:p>
          <a:p>
            <a:pPr marL="12700">
              <a:lnSpc>
                <a:spcPct val="100000"/>
              </a:lnSpc>
            </a:pPr>
            <a:r>
              <a:rPr lang="fr-FR" sz="1400" spc="155" dirty="0">
                <a:solidFill>
                  <a:schemeClr val="tx1"/>
                </a:solidFill>
                <a:latin typeface="+mn-lt"/>
                <a:cs typeface="Gill Sans MT"/>
              </a:rPr>
              <a:t>Virement à effectuer sur le compte du </a:t>
            </a:r>
            <a:r>
              <a:rPr lang="fr-FR" sz="1400" b="1" spc="155" dirty="0">
                <a:solidFill>
                  <a:schemeClr val="tx1"/>
                </a:solidFill>
                <a:latin typeface="+mn-lt"/>
                <a:cs typeface="Gill Sans MT"/>
              </a:rPr>
              <a:t>Groupe BPCE Sports</a:t>
            </a:r>
          </a:p>
          <a:p>
            <a:pPr marL="12700">
              <a:lnSpc>
                <a:spcPct val="100000"/>
              </a:lnSpc>
            </a:pPr>
            <a:r>
              <a:rPr lang="fr-FR" sz="1400" spc="155" dirty="0">
                <a:solidFill>
                  <a:schemeClr val="tx1"/>
                </a:solidFill>
                <a:latin typeface="+mn-lt"/>
                <a:cs typeface="Gill Sans MT"/>
              </a:rPr>
              <a:t>En indiquant le </a:t>
            </a:r>
            <a:r>
              <a:rPr lang="fr-FR" sz="1400" b="1" spc="155" dirty="0">
                <a:solidFill>
                  <a:schemeClr val="tx1"/>
                </a:solidFill>
                <a:latin typeface="+mn-lt"/>
                <a:cs typeface="Gill Sans MT"/>
              </a:rPr>
              <a:t>nom de l’entité en libellé</a:t>
            </a:r>
            <a:endParaRPr lang="fr-FR" sz="1400" b="1" dirty="0">
              <a:solidFill>
                <a:schemeClr val="tx1"/>
              </a:solidFill>
              <a:latin typeface="+mn-lt"/>
              <a:cs typeface="Gill Sans MT"/>
            </a:endParaRPr>
          </a:p>
          <a:p>
            <a:pPr>
              <a:lnSpc>
                <a:spcPct val="100000"/>
              </a:lnSpc>
            </a:pPr>
            <a:r>
              <a:rPr lang="fr-FR" sz="1500" b="1" dirty="0">
                <a:solidFill>
                  <a:schemeClr val="tx1"/>
                </a:solidFill>
                <a:latin typeface="+mn-lt"/>
                <a:cs typeface="Gill Sans MT"/>
              </a:rPr>
              <a:t>IBAN : FR76 1333 5003 0108 0040 4189 284</a:t>
            </a:r>
          </a:p>
          <a:p>
            <a:pPr>
              <a:lnSpc>
                <a:spcPct val="100000"/>
              </a:lnSpc>
            </a:pPr>
            <a:r>
              <a:rPr lang="fr-FR" sz="1500" b="1" dirty="0">
                <a:solidFill>
                  <a:schemeClr val="tx1"/>
                </a:solidFill>
                <a:latin typeface="+mn-lt"/>
                <a:cs typeface="Gill Sans MT"/>
              </a:rPr>
              <a:t>BIC : CEPAFRPP333</a:t>
            </a:r>
            <a:endParaRPr sz="1500" b="1" dirty="0">
              <a:solidFill>
                <a:schemeClr val="tx1"/>
              </a:solidFill>
              <a:latin typeface="+mn-lt"/>
              <a:cs typeface="Gill Sans MT"/>
            </a:endParaRPr>
          </a:p>
          <a:p>
            <a:pPr>
              <a:lnSpc>
                <a:spcPct val="100000"/>
              </a:lnSpc>
              <a:spcBef>
                <a:spcPts val="495"/>
              </a:spcBef>
            </a:pPr>
            <a:endParaRPr sz="1400" dirty="0">
              <a:latin typeface="+mn-lt"/>
              <a:cs typeface="Gill Sans MT"/>
            </a:endParaRPr>
          </a:p>
        </p:txBody>
      </p:sp>
      <p:pic>
        <p:nvPicPr>
          <p:cNvPr id="2" name="Image 1">
            <a:extLst>
              <a:ext uri="{FF2B5EF4-FFF2-40B4-BE49-F238E27FC236}">
                <a16:creationId xmlns:a16="http://schemas.microsoft.com/office/drawing/2014/main" id="{69E2760B-165A-5B90-21A3-6DDF754374A4}"/>
              </a:ext>
            </a:extLst>
          </p:cNvPr>
          <p:cNvPicPr>
            <a:picLocks noChangeAspect="1"/>
          </p:cNvPicPr>
          <p:nvPr/>
        </p:nvPicPr>
        <p:blipFill>
          <a:blip r:embed="rId7"/>
          <a:stretch>
            <a:fillRect/>
          </a:stretch>
        </p:blipFill>
        <p:spPr>
          <a:xfrm>
            <a:off x="7966723" y="6772420"/>
            <a:ext cx="1748892" cy="485300"/>
          </a:xfrm>
          <a:prstGeom prst="rect">
            <a:avLst/>
          </a:prstGeom>
        </p:spPr>
      </p:pic>
      <p:pic>
        <p:nvPicPr>
          <p:cNvPr id="3" name="Image 2" descr="Une image contenant texte, Police, Graphique, logo&#10;&#10;Description générée automatiquement">
            <a:extLst>
              <a:ext uri="{FF2B5EF4-FFF2-40B4-BE49-F238E27FC236}">
                <a16:creationId xmlns:a16="http://schemas.microsoft.com/office/drawing/2014/main" id="{A5FDED5C-C629-19D6-4317-91A738FCBD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2380" y="6653323"/>
            <a:ext cx="1354299" cy="785228"/>
          </a:xfrm>
          <a:prstGeom prst="rect">
            <a:avLst/>
          </a:prstGeom>
        </p:spPr>
      </p:pic>
      <p:sp>
        <p:nvSpPr>
          <p:cNvPr id="5" name="object 2">
            <a:extLst>
              <a:ext uri="{FF2B5EF4-FFF2-40B4-BE49-F238E27FC236}">
                <a16:creationId xmlns:a16="http://schemas.microsoft.com/office/drawing/2014/main" id="{A838C09F-AC1E-5212-5568-C52F36CE1FA5}"/>
              </a:ext>
            </a:extLst>
          </p:cNvPr>
          <p:cNvSpPr txBox="1"/>
          <p:nvPr/>
        </p:nvSpPr>
        <p:spPr>
          <a:xfrm>
            <a:off x="0" y="7045937"/>
            <a:ext cx="10693400" cy="289823"/>
          </a:xfrm>
          <a:prstGeom prst="rect">
            <a:avLst/>
          </a:prstGeom>
        </p:spPr>
        <p:txBody>
          <a:bodyPr vert="horz" wrap="square" lIns="0" tIns="12700" rIns="0" bIns="0" rtlCol="0">
            <a:spAutoFit/>
          </a:bodyPr>
          <a:lstStyle/>
          <a:p>
            <a:pPr marL="12700" algn="ctr">
              <a:lnSpc>
                <a:spcPct val="100000"/>
              </a:lnSpc>
              <a:spcBef>
                <a:spcPts val="100"/>
              </a:spcBef>
            </a:pPr>
            <a:r>
              <a:rPr spc="50" dirty="0">
                <a:solidFill>
                  <a:srgbClr val="7030A0"/>
                </a:solidFill>
                <a:latin typeface="+mn-lt"/>
                <a:cs typeface="Gill Sans MT"/>
              </a:rPr>
              <a:t>Challenge</a:t>
            </a:r>
            <a:r>
              <a:rPr spc="210" dirty="0">
                <a:solidFill>
                  <a:srgbClr val="7030A0"/>
                </a:solidFill>
                <a:latin typeface="+mn-lt"/>
                <a:cs typeface="Times New Roman"/>
              </a:rPr>
              <a:t> </a:t>
            </a:r>
            <a:r>
              <a:rPr dirty="0">
                <a:solidFill>
                  <a:srgbClr val="7030A0"/>
                </a:solidFill>
                <a:latin typeface="+mn-lt"/>
                <a:cs typeface="Gill Sans MT"/>
              </a:rPr>
              <a:t>voile</a:t>
            </a:r>
            <a:r>
              <a:rPr lang="fr-FR" dirty="0">
                <a:solidFill>
                  <a:srgbClr val="7030A0"/>
                </a:solidFill>
                <a:latin typeface="+mn-lt"/>
                <a:cs typeface="Gill Sans MT"/>
              </a:rPr>
              <a:t> Groupe BPCE Sports</a:t>
            </a:r>
            <a:r>
              <a:rPr spc="215" dirty="0">
                <a:solidFill>
                  <a:srgbClr val="7030A0"/>
                </a:solidFill>
                <a:latin typeface="+mn-lt"/>
                <a:cs typeface="Times New Roman"/>
              </a:rPr>
              <a:t> </a:t>
            </a:r>
            <a:r>
              <a:rPr lang="fr-FR" spc="105" dirty="0">
                <a:solidFill>
                  <a:srgbClr val="7030A0"/>
                </a:solidFill>
                <a:latin typeface="+mn-lt"/>
                <a:cs typeface="Times New Roman"/>
              </a:rPr>
              <a:t>2024</a:t>
            </a:r>
            <a:endParaRPr dirty="0">
              <a:solidFill>
                <a:srgbClr val="7030A0"/>
              </a:solidFill>
              <a:latin typeface="+mn-lt"/>
              <a:cs typeface="Gill Sans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2c76a6-929e-40d2-bd4d-bc9b5bd99ae7" xsi:nil="true"/>
    <lcf76f155ced4ddcb4097134ff3c332f xmlns="f01922dd-1c7e-4a28-a851-58a5bd1de2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c52eb4dc-0ef3-4aa8-8e03-025dbf6c8637"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63961DFF88D7D74FB3BD5171E32A6252" ma:contentTypeVersion="13" ma:contentTypeDescription="Create a new document." ma:contentTypeScope="" ma:versionID="a24fa551b5d37e55cbfb9c52e4aa8133">
  <xsd:schema xmlns:xsd="http://www.w3.org/2001/XMLSchema" xmlns:xs="http://www.w3.org/2001/XMLSchema" xmlns:p="http://schemas.microsoft.com/office/2006/metadata/properties" xmlns:ns2="f01922dd-1c7e-4a28-a851-58a5bd1de2ee" xmlns:ns3="2b2c76a6-929e-40d2-bd4d-bc9b5bd99ae7" targetNamespace="http://schemas.microsoft.com/office/2006/metadata/properties" ma:root="true" ma:fieldsID="dda82d287425882814fa798d96ab6160" ns2:_="" ns3:_="">
    <xsd:import namespace="f01922dd-1c7e-4a28-a851-58a5bd1de2ee"/>
    <xsd:import namespace="2b2c76a6-929e-40d2-bd4d-bc9b5bd99a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1922dd-1c7e-4a28-a851-58a5bd1de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52eb4dc-0ef3-4aa8-8e03-025dbf6c863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2c76a6-929e-40d2-bd4d-bc9b5bd99a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64c5f6-a59e-48e0-bedf-2126a8ed10ab}" ma:internalName="TaxCatchAll" ma:showField="CatchAllData" ma:web="2b2c76a6-929e-40d2-bd4d-bc9b5bd99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C0884A-7819-4DE4-B294-16FD873D199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b2c76a6-929e-40d2-bd4d-bc9b5bd99ae7"/>
    <ds:schemaRef ds:uri="http://schemas.openxmlformats.org/package/2006/metadata/core-properties"/>
    <ds:schemaRef ds:uri="f01922dd-1c7e-4a28-a851-58a5bd1de2ee"/>
    <ds:schemaRef ds:uri="http://www.w3.org/XML/1998/namespace"/>
    <ds:schemaRef ds:uri="http://purl.org/dc/dcmitype/"/>
  </ds:schemaRefs>
</ds:datastoreItem>
</file>

<file path=customXml/itemProps2.xml><?xml version="1.0" encoding="utf-8"?>
<ds:datastoreItem xmlns:ds="http://schemas.openxmlformats.org/officeDocument/2006/customXml" ds:itemID="{3DE9F512-5591-4626-9E73-D4D078063A8D}">
  <ds:schemaRefs>
    <ds:schemaRef ds:uri="http://schemas.microsoft.com/sharepoint/v3/contenttype/forms"/>
  </ds:schemaRefs>
</ds:datastoreItem>
</file>

<file path=customXml/itemProps3.xml><?xml version="1.0" encoding="utf-8"?>
<ds:datastoreItem xmlns:ds="http://schemas.openxmlformats.org/officeDocument/2006/customXml" ds:itemID="{9CE394F1-D3E4-4C6C-9C0D-56C40B3A5F57}">
  <ds:schemaRefs>
    <ds:schemaRef ds:uri="Microsoft.SharePoint.Taxonomy.ContentTypeSync"/>
  </ds:schemaRefs>
</ds:datastoreItem>
</file>

<file path=customXml/itemProps4.xml><?xml version="1.0" encoding="utf-8"?>
<ds:datastoreItem xmlns:ds="http://schemas.openxmlformats.org/officeDocument/2006/customXml" ds:itemID="{EA2B7FBC-CE59-40DC-B704-864977BCF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1922dd-1c7e-4a28-a851-58a5bd1de2ee"/>
    <ds:schemaRef ds:uri="2b2c76a6-929e-40d2-bd4d-bc9b5bd99a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1462</TotalTime>
  <Words>1620</Words>
  <Application>Microsoft Office PowerPoint</Application>
  <PresentationFormat>Personnalisé</PresentationFormat>
  <Paragraphs>165</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Arial Narrow</vt:lpstr>
      <vt:lpstr>Calibri</vt:lpstr>
      <vt:lpstr>Cambria Math</vt:lpstr>
      <vt:lpstr>Gill Sans MT</vt:lpstr>
      <vt:lpstr>Times New Roman</vt:lpstr>
      <vt:lpstr>Wingdings</vt:lpstr>
      <vt:lpstr>Office Theme</vt:lpstr>
      <vt:lpstr>Challenge Voile BPCE 2024</vt:lpstr>
      <vt:lpstr>Le mot des dirigeants</vt:lpstr>
      <vt:lpstr>Présentation PowerPoint</vt:lpstr>
      <vt:lpstr>Présentation PowerPoint</vt:lpstr>
      <vt:lpstr>Journée d'entraînement</vt:lpstr>
      <vt:lpstr>Présentation PowerPoint</vt:lpstr>
      <vt:lpstr>FORFAIT DE 4 000 € par bateau  (pour un équipage jusqu’à 7 personnes)  </vt:lpstr>
      <vt:lpstr>Présentation PowerPoint</vt:lpstr>
      <vt:lpstr>Présentation PowerPoint</vt:lpstr>
      <vt:lpstr>Hébergement</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ae5c44bbef734d5b8760ced2d31e04f9</dc:title>
  <dc:creator>a3504721</dc:creator>
  <cp:lastModifiedBy>jacques douet</cp:lastModifiedBy>
  <cp:revision>14</cp:revision>
  <dcterms:created xsi:type="dcterms:W3CDTF">2024-01-08T16:04:40Z</dcterms:created>
  <dcterms:modified xsi:type="dcterms:W3CDTF">2024-03-06T09:02:04Z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2019-12-27T00:00:00Z</vt:filetime>
  </property>
  <property fmtid="{D5CDD505-2E9C-101B-9397-08002B2CF9AE}" pid="3" name="Creator">
    <vt:lpwstr>PDFCreator Version 1.7.2</vt:lpwstr>
  </property>
  <property fmtid="{D5CDD505-2E9C-101B-9397-08002B2CF9AE}" pid="4" name="LastSaved">
    <vt:filetime>2024-01-08T00:00:00Z</vt:filetime>
  </property>
  <property fmtid="{D5CDD505-2E9C-101B-9397-08002B2CF9AE}" pid="5" name="Producer">
    <vt:lpwstr>GPL Ghostscript 9.10</vt:lpwstr>
  </property>
  <property fmtid="{D5CDD505-2E9C-101B-9397-08002B2CF9AE}" pid="6" name="MSIP_Label_48a19f0c-bea1-442e-a475-ed109d9ec508_Enabled">
    <vt:lpwstr>true</vt:lpwstr>
  </property>
  <property fmtid="{D5CDD505-2E9C-101B-9397-08002B2CF9AE}" pid="7" name="MSIP_Label_48a19f0c-bea1-442e-a475-ed109d9ec508_SetDate">
    <vt:lpwstr>2024-01-08T16:05:57Z</vt:lpwstr>
  </property>
  <property fmtid="{D5CDD505-2E9C-101B-9397-08002B2CF9AE}" pid="8" name="MSIP_Label_48a19f0c-bea1-442e-a475-ed109d9ec508_Method">
    <vt:lpwstr>Standard</vt:lpwstr>
  </property>
  <property fmtid="{D5CDD505-2E9C-101B-9397-08002B2CF9AE}" pid="9" name="MSIP_Label_48a19f0c-bea1-442e-a475-ed109d9ec508_Name">
    <vt:lpwstr>48a19f0c-bea1-442e-a475-ed109d9ec508</vt:lpwstr>
  </property>
  <property fmtid="{D5CDD505-2E9C-101B-9397-08002B2CF9AE}" pid="10" name="MSIP_Label_48a19f0c-bea1-442e-a475-ed109d9ec508_SiteId">
    <vt:lpwstr>d5bb6d35-8a82-4329-b49a-5030bd6497ab</vt:lpwstr>
  </property>
  <property fmtid="{D5CDD505-2E9C-101B-9397-08002B2CF9AE}" pid="11" name="MSIP_Label_48a19f0c-bea1-442e-a475-ed109d9ec508_ActionId">
    <vt:lpwstr>9382445a-f6f9-4f76-8dd9-760bcb6428a5</vt:lpwstr>
  </property>
  <property fmtid="{D5CDD505-2E9C-101B-9397-08002B2CF9AE}" pid="12" name="MSIP_Label_48a19f0c-bea1-442e-a475-ed109d9ec508_ContentBits">
    <vt:lpwstr>0</vt:lpwstr>
  </property>
  <property fmtid="{D5CDD505-2E9C-101B-9397-08002B2CF9AE}" pid="13" name="ContentTypeId">
    <vt:lpwstr>0x01010063961DFF88D7D74FB3BD5171E32A6252</vt:lpwstr>
  </property>
  <property fmtid="{D5CDD505-2E9C-101B-9397-08002B2CF9AE}" pid="14" name="MediaServiceImageTags">
    <vt:lpwstr/>
  </property>
</Properties>
</file>